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298" r:id="rId5"/>
    <p:sldId id="299" r:id="rId6"/>
    <p:sldId id="300" r:id="rId7"/>
    <p:sldId id="301" r:id="rId8"/>
    <p:sldId id="302" r:id="rId9"/>
    <p:sldId id="303" r:id="rId10"/>
    <p:sldId id="304" r:id="rId11"/>
    <p:sldId id="305" r:id="rId12"/>
    <p:sldId id="317" r:id="rId13"/>
    <p:sldId id="318" r:id="rId14"/>
    <p:sldId id="306" r:id="rId15"/>
    <p:sldId id="307" r:id="rId16"/>
    <p:sldId id="311" r:id="rId17"/>
    <p:sldId id="309" r:id="rId18"/>
    <p:sldId id="308" r:id="rId19"/>
    <p:sldId id="310" r:id="rId20"/>
    <p:sldId id="312" r:id="rId21"/>
    <p:sldId id="316" r:id="rId22"/>
    <p:sldId id="314" r:id="rId23"/>
    <p:sldId id="313" r:id="rId24"/>
    <p:sldId id="315" r:id="rId25"/>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19" autoAdjust="0"/>
  </p:normalViewPr>
  <p:slideViewPr>
    <p:cSldViewPr snapToGrid="0">
      <p:cViewPr varScale="1">
        <p:scale>
          <a:sx n="114" d="100"/>
          <a:sy n="114" d="100"/>
        </p:scale>
        <p:origin x="444" y="120"/>
      </p:cViewPr>
      <p:guideLst/>
    </p:cSldViewPr>
  </p:slideViewPr>
  <p:notesTextViewPr>
    <p:cViewPr>
      <p:scale>
        <a:sx n="1" d="1"/>
        <a:sy n="1" d="1"/>
      </p:scale>
      <p:origin x="0" y="0"/>
    </p:cViewPr>
  </p:notesTextViewPr>
  <p:notesViewPr>
    <p:cSldViewPr snapToGrid="0">
      <p:cViewPr varScale="1">
        <p:scale>
          <a:sx n="83" d="100"/>
          <a:sy n="83" d="100"/>
        </p:scale>
        <p:origin x="307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9359AD72-2D43-4A11-AEED-AA736A3C45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D8DC54D-84A3-47ED-8EE6-EBF37534DA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C2564-E6A1-46AC-B3E3-0F92533ADB86}" type="datetime1">
              <a:rPr lang="tr-TR" smtClean="0"/>
              <a:t>30.01.2023</a:t>
            </a:fld>
            <a:endParaRPr lang="tr-TR"/>
          </a:p>
        </p:txBody>
      </p:sp>
      <p:sp>
        <p:nvSpPr>
          <p:cNvPr id="4" name="Alt Bilgi Yer Tutucusu 3">
            <a:extLst>
              <a:ext uri="{FF2B5EF4-FFF2-40B4-BE49-F238E27FC236}">
                <a16:creationId xmlns:a16="http://schemas.microsoft.com/office/drawing/2014/main" id="{B0C87253-5725-4DC0-835F-3910E3AC20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9E55F5D9-99A0-4E99-BD91-65AB22B3B7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FF592-93EF-4070-AFBD-9D4B989A8B04}" type="slidenum">
              <a:rPr lang="tr-TR" smtClean="0"/>
              <a:t>‹#›</a:t>
            </a:fld>
            <a:endParaRPr lang="tr-TR"/>
          </a:p>
        </p:txBody>
      </p:sp>
    </p:spTree>
    <p:extLst>
      <p:ext uri="{BB962C8B-B14F-4D97-AF65-F5344CB8AC3E}">
        <p14:creationId xmlns:p14="http://schemas.microsoft.com/office/powerpoint/2010/main" val="3475257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9A609E6-260A-41EF-B505-95F6E2E8C7EE}" type="datetime1">
              <a:rPr lang="tr-TR" noProof="0" smtClean="0"/>
              <a:t>30.01.2023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7475197-EF76-48B8-96B8-921BFA77342C}" type="slidenum">
              <a:rPr lang="tr-TR" noProof="0" smtClean="0"/>
              <a:t>‹#›</a:t>
            </a:fld>
            <a:endParaRPr lang="tr-TR" noProof="0"/>
          </a:p>
        </p:txBody>
      </p:sp>
    </p:spTree>
    <p:extLst>
      <p:ext uri="{BB962C8B-B14F-4D97-AF65-F5344CB8AC3E}">
        <p14:creationId xmlns:p14="http://schemas.microsoft.com/office/powerpoint/2010/main" val="18220481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F7475197-EF76-48B8-96B8-921BFA77342C}" type="slidenum">
              <a:rPr lang="tr-TR" smtClean="0"/>
              <a:t>1</a:t>
            </a:fld>
            <a:endParaRPr lang="tr-TR"/>
          </a:p>
        </p:txBody>
      </p:sp>
    </p:spTree>
    <p:extLst>
      <p:ext uri="{BB962C8B-B14F-4D97-AF65-F5344CB8AC3E}">
        <p14:creationId xmlns:p14="http://schemas.microsoft.com/office/powerpoint/2010/main" val="139363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arih Yer Tutucusu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270F24C2-980C-4950-9719-80B90F94437A}" type="datetime1">
              <a:rPr lang="tr-TR" noProof="0" smtClean="0"/>
              <a:t>30.01.2023</a:t>
            </a:fld>
            <a:endParaRPr lang="tr-TR" noProof="0"/>
          </a:p>
        </p:txBody>
      </p:sp>
      <p:sp>
        <p:nvSpPr>
          <p:cNvPr id="5" name="Alt Bilgi Yer Tutucusu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tr-TR" noProof="0"/>
          </a:p>
        </p:txBody>
      </p:sp>
      <p:sp>
        <p:nvSpPr>
          <p:cNvPr id="6" name="Slayt Numarası Yer Tutucusu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A631A79-6ED2-4A36-B3DE-A71E6EDFF7B7}" type="datetime1">
              <a:rPr lang="tr-TR" noProof="0" smtClean="0"/>
              <a:t>30.01.2023</a:t>
            </a:fld>
            <a:endParaRPr lang="tr-TR" noProof="0"/>
          </a:p>
        </p:txBody>
      </p:sp>
      <p:sp>
        <p:nvSpPr>
          <p:cNvPr id="8" name="Alt Bilgi Yer Tutucusu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tr-TR" noProof="0"/>
          </a:p>
        </p:txBody>
      </p:sp>
      <p:sp>
        <p:nvSpPr>
          <p:cNvPr id="9" name="Slayt Numarası Yer Tutucusu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1"/>
        </a:solidFill>
        <a:effectLst/>
      </p:bgPr>
    </p:bg>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tr-TR" noProof="0"/>
              <a:t>Asıl başlık stilini düzenlemek için tıklayın</a:t>
            </a:r>
          </a:p>
        </p:txBody>
      </p:sp>
      <p:sp>
        <p:nvSpPr>
          <p:cNvPr id="3" name="Metin Yer Tutucusu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cxnSp>
        <p:nvCxnSpPr>
          <p:cNvPr id="9" name="Düz Bağlayıcı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arih Yer Tutucusu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0E8EA902-A667-47CB-8C31-BECC42314E95}" type="datetime1">
              <a:rPr lang="tr-TR" noProof="0" smtClean="0"/>
              <a:t>30.01.2023</a:t>
            </a:fld>
            <a:endParaRPr lang="tr-TR" noProof="0"/>
          </a:p>
        </p:txBody>
      </p:sp>
      <p:sp>
        <p:nvSpPr>
          <p:cNvPr id="8" name="Alt Bilgi Yer Tutucusu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tr-TR" noProof="0"/>
          </a:p>
        </p:txBody>
      </p:sp>
      <p:sp>
        <p:nvSpPr>
          <p:cNvPr id="11" name="Slayt Numarası Yer Tutucusu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a:xfrm>
            <a:off x="1097280" y="286603"/>
            <a:ext cx="10058400" cy="1450757"/>
          </a:xfrm>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1097280" y="2120900"/>
            <a:ext cx="4639736" cy="3748193"/>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515944" y="2120900"/>
            <a:ext cx="4639736" cy="3748194"/>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Tarih Yer Tutucusu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238D6D48-8C2C-4863-B5FD-C80B8F1FA65A}" type="datetime1">
              <a:rPr lang="tr-TR" noProof="0" smtClean="0"/>
              <a:t>30.01.2023</a:t>
            </a:fld>
            <a:endParaRPr lang="tr-TR" noProof="0"/>
          </a:p>
        </p:txBody>
      </p:sp>
      <p:sp>
        <p:nvSpPr>
          <p:cNvPr id="9" name="Alt Bilgi Yer Tutucusu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tr-TR" noProof="0"/>
          </a:p>
        </p:txBody>
      </p:sp>
      <p:sp>
        <p:nvSpPr>
          <p:cNvPr id="10" name="Slayt Numarası Yer Tutucusu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Başlık 9"/>
          <p:cNvSpPr>
            <a:spLocks noGrp="1"/>
          </p:cNvSpPr>
          <p:nvPr>
            <p:ph type="title"/>
          </p:nvPr>
        </p:nvSpPr>
        <p:spPr>
          <a:xfrm>
            <a:off x="1097280" y="286603"/>
            <a:ext cx="10058400" cy="1450757"/>
          </a:xfrm>
        </p:spPr>
        <p:txBody>
          <a:bodyPr rtlCol="0"/>
          <a:lstStyle/>
          <a:p>
            <a:pPr rtl="0"/>
            <a:r>
              <a:rPr lang="tr-TR" noProof="0"/>
              <a:t>Asıl başlık stilini düzenlemek için tıklayın</a:t>
            </a:r>
          </a:p>
        </p:txBody>
      </p:sp>
      <p:sp>
        <p:nvSpPr>
          <p:cNvPr id="3" name="Metin Yer Tutucusu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097280" y="2958274"/>
            <a:ext cx="4639736" cy="291082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515944" y="2958273"/>
            <a:ext cx="4639736" cy="291082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Tarih Yer Tutucusu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BE076BF7-6496-4CD0-8A4C-2A5DEC551108}" type="datetime1">
              <a:rPr lang="tr-TR" noProof="0" smtClean="0"/>
              <a:t>30.01.2023</a:t>
            </a:fld>
            <a:endParaRPr lang="tr-TR" noProof="0"/>
          </a:p>
        </p:txBody>
      </p:sp>
      <p:sp>
        <p:nvSpPr>
          <p:cNvPr id="11" name="Alt Bilgi Yer Tutucusu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tr-TR" noProof="0"/>
          </a:p>
        </p:txBody>
      </p:sp>
      <p:sp>
        <p:nvSpPr>
          <p:cNvPr id="12" name="Slayt Numarası Yer Tutucusu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6" name="Tarih Yer Tutucusu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B97C7C46-BBCB-484F-AAF1-6628896C2340}" type="datetime1">
              <a:rPr lang="tr-TR" noProof="0" smtClean="0"/>
              <a:t>30.01.2023</a:t>
            </a:fld>
            <a:endParaRPr lang="tr-TR" noProof="0"/>
          </a:p>
        </p:txBody>
      </p:sp>
      <p:sp>
        <p:nvSpPr>
          <p:cNvPr id="7" name="Alt Bilgi Yer Tutucusu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tr-TR" noProof="0"/>
          </a:p>
        </p:txBody>
      </p:sp>
      <p:sp>
        <p:nvSpPr>
          <p:cNvPr id="8" name="Slayt Numarası Yer Tutucusu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E20F24E-406D-434D-8EF2-7D37187882C4}" type="datetime1">
              <a:rPr lang="tr-TR" noProof="0" smtClean="0"/>
              <a:t>30.01.2023</a:t>
            </a:fld>
            <a:endParaRPr lang="tr-TR" noProof="0"/>
          </a:p>
        </p:txBody>
      </p:sp>
      <p:sp>
        <p:nvSpPr>
          <p:cNvPr id="3" name="Alt Bilgi Yer Tutucusu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tr-TR" noProof="0"/>
          </a:p>
        </p:txBody>
      </p:sp>
      <p:sp>
        <p:nvSpPr>
          <p:cNvPr id="4" name="Slayt Numarası Yer Tutucusu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tr-TR" noProof="0"/>
              <a:t>Asıl başlık stilini düzenlemek için tıklayın</a:t>
            </a:r>
          </a:p>
        </p:txBody>
      </p:sp>
      <p:sp>
        <p:nvSpPr>
          <p:cNvPr id="3" name="İçerik Yer Tutucusu 2"/>
          <p:cNvSpPr>
            <a:spLocks noGrp="1"/>
          </p:cNvSpPr>
          <p:nvPr>
            <p:ph idx="1"/>
          </p:nvPr>
        </p:nvSpPr>
        <p:spPr>
          <a:xfrm>
            <a:off x="5458984" y="812799"/>
            <a:ext cx="5928344" cy="5294757"/>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a:xfrm>
            <a:off x="643464" y="6446520"/>
            <a:ext cx="3517568" cy="365125"/>
          </a:xfrm>
        </p:spPr>
        <p:txBody>
          <a:bodyPr rtlCol="0"/>
          <a:lstStyle>
            <a:lvl1pPr algn="l">
              <a:defRPr/>
            </a:lvl1pPr>
          </a:lstStyle>
          <a:p>
            <a:pPr rtl="0"/>
            <a:fld id="{53D83B61-79E6-41C9-A471-A7ACCE7D7286}" type="datetime1">
              <a:rPr lang="tr-TR" noProof="0" smtClean="0"/>
              <a:t>30.01.2023</a:t>
            </a:fld>
            <a:endParaRPr lang="tr-TR" noProof="0"/>
          </a:p>
        </p:txBody>
      </p:sp>
      <p:sp>
        <p:nvSpPr>
          <p:cNvPr id="6" name="Alt Bilgi Yer Tutucusu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tr-TR" noProof="0"/>
          </a:p>
        </p:txBody>
      </p:sp>
      <p:sp>
        <p:nvSpPr>
          <p:cNvPr id="7" name="Slayt Numarası Yer Tutucusu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tr-TR" noProof="0" smtClean="0"/>
              <a:pPr/>
              <a:t>‹#›</a:t>
            </a:fld>
            <a:endParaRPr lang="tr-TR" noProof="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2" name="Başlık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tr-TR" noProof="0"/>
              <a:t>Asıl başlık stilini düzenlemek için tıklayın</a:t>
            </a:r>
          </a:p>
        </p:txBody>
      </p:sp>
      <p:sp>
        <p:nvSpPr>
          <p:cNvPr id="4" name="Metin Yer Tutucusu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lvl1pPr>
          </a:lstStyle>
          <a:p>
            <a:pPr rtl="0"/>
            <a:fld id="{283DDCE6-B387-4598-B75B-3E6E1229645F}" type="datetime1">
              <a:rPr lang="tr-TR" noProof="0" smtClean="0"/>
              <a:t>30.01.2023</a:t>
            </a:fld>
            <a:endParaRPr lang="tr-TR" noProof="0"/>
          </a:p>
        </p:txBody>
      </p:sp>
      <p:sp>
        <p:nvSpPr>
          <p:cNvPr id="6" name="Alt Bilgi Yer Tutucusu 5"/>
          <p:cNvSpPr>
            <a:spLocks noGrp="1"/>
          </p:cNvSpPr>
          <p:nvPr>
            <p:ph type="ftr" sz="quarter" idx="11"/>
          </p:nvPr>
        </p:nvSpPr>
        <p:spPr>
          <a:xfrm>
            <a:off x="1097279" y="6446838"/>
            <a:ext cx="6818262" cy="365125"/>
          </a:xfrm>
        </p:spPr>
        <p:txBody>
          <a:bodyPr rtlCol="0"/>
          <a:lstStyle/>
          <a:p>
            <a:pPr algn="l" rtl="0"/>
            <a:endParaRPr lang="tr-TR" noProof="0"/>
          </a:p>
        </p:txBody>
      </p:sp>
      <p:sp>
        <p:nvSpPr>
          <p:cNvPr id="7" name="Slayt Numarası Yer Tutucusu 6"/>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Yer Tutucusu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514950F4-2CC5-4D6A-9F23-0D0069D69E7B}" type="datetime1">
              <a:rPr lang="tr-TR" noProof="0" smtClean="0"/>
              <a:t>30.01.2023</a:t>
            </a:fld>
            <a:endParaRPr lang="tr-TR" noProof="0"/>
          </a:p>
        </p:txBody>
      </p:sp>
      <p:sp>
        <p:nvSpPr>
          <p:cNvPr id="5" name="Alt Bilgi Yer Tutucusu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tr-TR" noProof="0"/>
          </a:p>
        </p:txBody>
      </p:sp>
      <p:sp>
        <p:nvSpPr>
          <p:cNvPr id="6" name="Slayt Numarası Yer Tutucusu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tr-TR" noProof="0" smtClean="0"/>
              <a:t>‹#›</a:t>
            </a:fld>
            <a:endParaRPr lang="tr-TR" noProof="0"/>
          </a:p>
        </p:txBody>
      </p:sp>
      <p:cxnSp>
        <p:nvCxnSpPr>
          <p:cNvPr id="10" name="Düz Bağlayıcı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eknodiot.com/alisveris-sitesi-kurmak-hukumdar-bilisim"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Dikdörtgen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Resim 3" descr="Üstte bir kalem ile kağıt parçasının yakından çekimi">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Dikdörtgen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Başlık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rtlCol="0" anchor="b">
            <a:normAutofit/>
          </a:bodyPr>
          <a:lstStyle/>
          <a:p>
            <a:pPr rtl="0"/>
            <a:r>
              <a:rPr lang="tr-TR" sz="4400" dirty="0">
                <a:solidFill>
                  <a:schemeClr val="tx1"/>
                </a:solidFill>
              </a:rPr>
              <a:t>Sprint 3</a:t>
            </a:r>
          </a:p>
        </p:txBody>
      </p:sp>
      <p:sp>
        <p:nvSpPr>
          <p:cNvPr id="3" name="Alt Başlık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rtlCol="0" anchor="t">
            <a:normAutofit/>
          </a:bodyPr>
          <a:lstStyle/>
          <a:p>
            <a:pPr rtl="0">
              <a:lnSpc>
                <a:spcPct val="100000"/>
              </a:lnSpc>
            </a:pPr>
            <a:r>
              <a:rPr lang="tr-TR" sz="1600" dirty="0" err="1"/>
              <a:t>Internship</a:t>
            </a:r>
            <a:r>
              <a:rPr lang="tr-TR" sz="1600" dirty="0"/>
              <a:t> </a:t>
            </a:r>
            <a:r>
              <a:rPr lang="tr-TR" sz="1600" dirty="0" err="1"/>
              <a:t>Group</a:t>
            </a:r>
            <a:r>
              <a:rPr lang="tr-TR" sz="1600" dirty="0"/>
              <a:t>- 2</a:t>
            </a:r>
          </a:p>
        </p:txBody>
      </p:sp>
      <p:cxnSp>
        <p:nvCxnSpPr>
          <p:cNvPr id="37" name="Düz Bağlayıcı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Dikdörtgen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83F803-6F21-89D8-D93B-16ADB188CDF5}"/>
              </a:ext>
            </a:extLst>
          </p:cNvPr>
          <p:cNvSpPr>
            <a:spLocks noGrp="1"/>
          </p:cNvSpPr>
          <p:nvPr>
            <p:ph type="title"/>
          </p:nvPr>
        </p:nvSpPr>
        <p:spPr/>
        <p:txBody>
          <a:bodyPr/>
          <a:lstStyle/>
          <a:p>
            <a:r>
              <a:rPr lang="en-US" sz="4400" b="1" kern="150">
                <a:effectLst/>
                <a:latin typeface="Liberation Serif"/>
                <a:ea typeface="NSimSun" panose="02010609030101010101" pitchFamily="49" charset="-122"/>
                <a:cs typeface="Arial" panose="020B0604020202020204" pitchFamily="34" charset="0"/>
              </a:rPr>
              <a:t>Classification of Rugs based on Styles</a:t>
            </a:r>
            <a:endParaRPr lang="tr-TR" dirty="0"/>
          </a:p>
        </p:txBody>
      </p:sp>
      <p:pic>
        <p:nvPicPr>
          <p:cNvPr id="4" name="Bild5">
            <a:extLst>
              <a:ext uri="{FF2B5EF4-FFF2-40B4-BE49-F238E27FC236}">
                <a16:creationId xmlns:a16="http://schemas.microsoft.com/office/drawing/2014/main" id="{438B0FF0-3E8A-1ECA-F859-AB780BDC9466}"/>
              </a:ext>
            </a:extLst>
          </p:cNvPr>
          <p:cNvPicPr>
            <a:picLocks noGrp="1"/>
          </p:cNvPicPr>
          <p:nvPr>
            <p:ph idx="1"/>
          </p:nvPr>
        </p:nvPicPr>
        <p:blipFill>
          <a:blip r:embed="rId2">
            <a:lum/>
            <a:alphaModFix/>
          </a:blip>
          <a:srcRect/>
          <a:stretch>
            <a:fillRect/>
          </a:stretch>
        </p:blipFill>
        <p:spPr>
          <a:xfrm>
            <a:off x="758217" y="2116589"/>
            <a:ext cx="4367456" cy="3760788"/>
          </a:xfrm>
          <a:prstGeom prst="rect">
            <a:avLst/>
          </a:prstGeom>
        </p:spPr>
      </p:pic>
      <p:pic>
        <p:nvPicPr>
          <p:cNvPr id="5" name="Bild6">
            <a:extLst>
              <a:ext uri="{FF2B5EF4-FFF2-40B4-BE49-F238E27FC236}">
                <a16:creationId xmlns:a16="http://schemas.microsoft.com/office/drawing/2014/main" id="{F2EAFE0F-AD99-B17F-C951-ADAD6A97FA3F}"/>
              </a:ext>
            </a:extLst>
          </p:cNvPr>
          <p:cNvPicPr/>
          <p:nvPr/>
        </p:nvPicPr>
        <p:blipFill>
          <a:blip r:embed="rId3">
            <a:lum/>
            <a:alphaModFix/>
          </a:blip>
          <a:srcRect/>
          <a:stretch>
            <a:fillRect/>
          </a:stretch>
        </p:blipFill>
        <p:spPr>
          <a:xfrm>
            <a:off x="6270383" y="2099286"/>
            <a:ext cx="4367456" cy="3778092"/>
          </a:xfrm>
          <a:prstGeom prst="rect">
            <a:avLst/>
          </a:prstGeom>
        </p:spPr>
      </p:pic>
    </p:spTree>
    <p:extLst>
      <p:ext uri="{BB962C8B-B14F-4D97-AF65-F5344CB8AC3E}">
        <p14:creationId xmlns:p14="http://schemas.microsoft.com/office/powerpoint/2010/main" val="370278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C87AAA-14E3-0041-0A52-C15536CCEEA2}"/>
              </a:ext>
            </a:extLst>
          </p:cNvPr>
          <p:cNvSpPr>
            <a:spLocks noGrp="1"/>
          </p:cNvSpPr>
          <p:nvPr>
            <p:ph type="title"/>
          </p:nvPr>
        </p:nvSpPr>
        <p:spPr/>
        <p:txBody>
          <a:bodyPr/>
          <a:lstStyle/>
          <a:p>
            <a:pPr algn="ctr"/>
            <a:r>
              <a:rPr lang="tr-TR" dirty="0"/>
              <a:t>Product Analysis</a:t>
            </a:r>
          </a:p>
        </p:txBody>
      </p:sp>
      <p:pic>
        <p:nvPicPr>
          <p:cNvPr id="5" name="İçerik Yer Tutucusu 4" descr="Mukavva kutular">
            <a:extLst>
              <a:ext uri="{FF2B5EF4-FFF2-40B4-BE49-F238E27FC236}">
                <a16:creationId xmlns:a16="http://schemas.microsoft.com/office/drawing/2014/main" id="{47D9354C-73AD-79B0-4994-BF02DE24F305}"/>
              </a:ext>
            </a:extLst>
          </p:cNvPr>
          <p:cNvPicPr>
            <a:picLocks noGrp="1" noChangeAspect="1"/>
          </p:cNvPicPr>
          <p:nvPr>
            <p:ph idx="1"/>
          </p:nvPr>
        </p:nvPicPr>
        <p:blipFill>
          <a:blip r:embed="rId2"/>
          <a:stretch>
            <a:fillRect/>
          </a:stretch>
        </p:blipFill>
        <p:spPr>
          <a:xfrm>
            <a:off x="1388876" y="2093686"/>
            <a:ext cx="8800152" cy="3760788"/>
          </a:xfrm>
        </p:spPr>
      </p:pic>
    </p:spTree>
    <p:extLst>
      <p:ext uri="{BB962C8B-B14F-4D97-AF65-F5344CB8AC3E}">
        <p14:creationId xmlns:p14="http://schemas.microsoft.com/office/powerpoint/2010/main" val="3900909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C37E5-A30A-964A-F211-FA65A74DE021}"/>
              </a:ext>
            </a:extLst>
          </p:cNvPr>
          <p:cNvSpPr>
            <a:spLocks noGrp="1"/>
          </p:cNvSpPr>
          <p:nvPr>
            <p:ph type="title"/>
          </p:nvPr>
        </p:nvSpPr>
        <p:spPr/>
        <p:txBody>
          <a:bodyPr>
            <a:normAutofit/>
          </a:bodyPr>
          <a:lstStyle/>
          <a:p>
            <a:r>
              <a:rPr lang="tr-TR" sz="4000" dirty="0"/>
              <a:t>First 5 </a:t>
            </a:r>
            <a:r>
              <a:rPr lang="tr-TR" sz="4000" dirty="0" err="1"/>
              <a:t>ItemCategory</a:t>
            </a:r>
            <a:r>
              <a:rPr lang="tr-TR" sz="4000" dirty="0"/>
              <a:t> on </a:t>
            </a:r>
            <a:r>
              <a:rPr lang="tr-TR" sz="4000" dirty="0" err="1"/>
              <a:t>Montly</a:t>
            </a:r>
            <a:r>
              <a:rPr lang="tr-TR" sz="4000" dirty="0"/>
              <a:t> </a:t>
            </a:r>
            <a:r>
              <a:rPr lang="tr-TR" sz="4000" dirty="0" err="1"/>
              <a:t>Basis</a:t>
            </a:r>
            <a:endParaRPr lang="tr-TR" sz="4000" dirty="0"/>
          </a:p>
        </p:txBody>
      </p:sp>
      <p:pic>
        <p:nvPicPr>
          <p:cNvPr id="4" name="Picture 14">
            <a:extLst>
              <a:ext uri="{FF2B5EF4-FFF2-40B4-BE49-F238E27FC236}">
                <a16:creationId xmlns:a16="http://schemas.microsoft.com/office/drawing/2014/main" id="{B8A1C5C5-690A-92A8-B2BB-F3AAE8623EF6}"/>
              </a:ext>
            </a:extLst>
          </p:cNvPr>
          <p:cNvPicPr>
            <a:picLocks noChangeAspect="1"/>
          </p:cNvPicPr>
          <p:nvPr/>
        </p:nvPicPr>
        <p:blipFill>
          <a:blip r:embed="rId2"/>
          <a:stretch>
            <a:fillRect/>
          </a:stretch>
        </p:blipFill>
        <p:spPr>
          <a:xfrm>
            <a:off x="2105635" y="1985088"/>
            <a:ext cx="8142529" cy="4255689"/>
          </a:xfrm>
          <a:prstGeom prst="rect">
            <a:avLst/>
          </a:prstGeom>
        </p:spPr>
      </p:pic>
    </p:spTree>
    <p:extLst>
      <p:ext uri="{BB962C8B-B14F-4D97-AF65-F5344CB8AC3E}">
        <p14:creationId xmlns:p14="http://schemas.microsoft.com/office/powerpoint/2010/main" val="180495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7C1F73-B2B2-3D17-C5AC-1E1119712B5E}"/>
              </a:ext>
            </a:extLst>
          </p:cNvPr>
          <p:cNvSpPr>
            <a:spLocks noGrp="1"/>
          </p:cNvSpPr>
          <p:nvPr>
            <p:ph type="title"/>
          </p:nvPr>
        </p:nvSpPr>
        <p:spPr/>
        <p:txBody>
          <a:bodyPr>
            <a:normAutofit/>
          </a:bodyPr>
          <a:lstStyle/>
          <a:p>
            <a:r>
              <a:rPr lang="tr-TR" sz="4000" dirty="0"/>
              <a:t>Distribution of </a:t>
            </a:r>
            <a:r>
              <a:rPr lang="tr-TR" sz="4000" dirty="0" err="1"/>
              <a:t>Orders</a:t>
            </a:r>
            <a:r>
              <a:rPr lang="tr-TR" sz="4000" dirty="0"/>
              <a:t> </a:t>
            </a:r>
            <a:r>
              <a:rPr lang="tr-TR" sz="4000" dirty="0" err="1"/>
              <a:t>during</a:t>
            </a:r>
            <a:r>
              <a:rPr lang="tr-TR" sz="4000" dirty="0"/>
              <a:t> </a:t>
            </a:r>
            <a:r>
              <a:rPr lang="tr-TR" sz="4000" dirty="0" err="1"/>
              <a:t>the</a:t>
            </a:r>
            <a:r>
              <a:rPr lang="tr-TR" sz="4000" dirty="0"/>
              <a:t> </a:t>
            </a:r>
            <a:r>
              <a:rPr lang="tr-TR" sz="4000" dirty="0" err="1"/>
              <a:t>Day</a:t>
            </a:r>
            <a:endParaRPr lang="tr-TR" sz="4000" dirty="0"/>
          </a:p>
        </p:txBody>
      </p:sp>
      <p:pic>
        <p:nvPicPr>
          <p:cNvPr id="4" name="Picture 1">
            <a:extLst>
              <a:ext uri="{FF2B5EF4-FFF2-40B4-BE49-F238E27FC236}">
                <a16:creationId xmlns:a16="http://schemas.microsoft.com/office/drawing/2014/main" id="{B7EB1C07-6EB5-CE0C-EEA9-CDA169BF6CDA}"/>
              </a:ext>
            </a:extLst>
          </p:cNvPr>
          <p:cNvPicPr>
            <a:picLocks noGrp="1" noChangeAspect="1"/>
          </p:cNvPicPr>
          <p:nvPr>
            <p:ph idx="1"/>
          </p:nvPr>
        </p:nvPicPr>
        <p:blipFill>
          <a:blip r:embed="rId2"/>
          <a:stretch>
            <a:fillRect/>
          </a:stretch>
        </p:blipFill>
        <p:spPr>
          <a:xfrm>
            <a:off x="1442501" y="2108200"/>
            <a:ext cx="9367323" cy="3760788"/>
          </a:xfrm>
          <a:prstGeom prst="rect">
            <a:avLst/>
          </a:prstGeom>
        </p:spPr>
      </p:pic>
    </p:spTree>
    <p:extLst>
      <p:ext uri="{BB962C8B-B14F-4D97-AF65-F5344CB8AC3E}">
        <p14:creationId xmlns:p14="http://schemas.microsoft.com/office/powerpoint/2010/main" val="195695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11A5BC-1C1C-BB27-504A-875E36F5B11D}"/>
              </a:ext>
            </a:extLst>
          </p:cNvPr>
          <p:cNvSpPr>
            <a:spLocks noGrp="1"/>
          </p:cNvSpPr>
          <p:nvPr>
            <p:ph type="title"/>
          </p:nvPr>
        </p:nvSpPr>
        <p:spPr/>
        <p:txBody>
          <a:bodyPr>
            <a:normAutofit/>
          </a:bodyPr>
          <a:lstStyle/>
          <a:p>
            <a:r>
              <a:rPr lang="tr-TR" sz="4000" dirty="0" err="1"/>
              <a:t>Orders</a:t>
            </a:r>
            <a:r>
              <a:rPr lang="tr-TR" sz="4000" dirty="0"/>
              <a:t> </a:t>
            </a:r>
            <a:r>
              <a:rPr lang="tr-TR" sz="4000" dirty="0" err="1"/>
              <a:t>by</a:t>
            </a:r>
            <a:r>
              <a:rPr lang="tr-TR" sz="4000" dirty="0"/>
              <a:t> </a:t>
            </a:r>
            <a:r>
              <a:rPr lang="tr-TR" sz="4000" dirty="0" err="1"/>
              <a:t>Categories</a:t>
            </a:r>
            <a:endParaRPr lang="tr-TR" sz="4000" dirty="0"/>
          </a:p>
        </p:txBody>
      </p:sp>
      <p:pic>
        <p:nvPicPr>
          <p:cNvPr id="4" name="Picture 2">
            <a:extLst>
              <a:ext uri="{FF2B5EF4-FFF2-40B4-BE49-F238E27FC236}">
                <a16:creationId xmlns:a16="http://schemas.microsoft.com/office/drawing/2014/main" id="{A7372EB9-BB29-2062-1858-08662CAE4046}"/>
              </a:ext>
            </a:extLst>
          </p:cNvPr>
          <p:cNvPicPr>
            <a:picLocks noChangeAspect="1"/>
          </p:cNvPicPr>
          <p:nvPr/>
        </p:nvPicPr>
        <p:blipFill>
          <a:blip r:embed="rId2"/>
          <a:stretch>
            <a:fillRect/>
          </a:stretch>
        </p:blipFill>
        <p:spPr>
          <a:xfrm>
            <a:off x="1097280" y="2038384"/>
            <a:ext cx="10058400" cy="4071042"/>
          </a:xfrm>
          <a:prstGeom prst="rect">
            <a:avLst/>
          </a:prstGeom>
        </p:spPr>
      </p:pic>
    </p:spTree>
    <p:extLst>
      <p:ext uri="{BB962C8B-B14F-4D97-AF65-F5344CB8AC3E}">
        <p14:creationId xmlns:p14="http://schemas.microsoft.com/office/powerpoint/2010/main" val="1937672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33EF96-2FA3-4184-14A9-86F106BA8668}"/>
              </a:ext>
            </a:extLst>
          </p:cNvPr>
          <p:cNvSpPr>
            <a:spLocks noGrp="1"/>
          </p:cNvSpPr>
          <p:nvPr>
            <p:ph type="title"/>
          </p:nvPr>
        </p:nvSpPr>
        <p:spPr/>
        <p:txBody>
          <a:bodyPr>
            <a:normAutofit/>
          </a:bodyPr>
          <a:lstStyle/>
          <a:p>
            <a:r>
              <a:rPr lang="tr-TR" sz="4000" dirty="0"/>
              <a:t>Return </a:t>
            </a:r>
            <a:r>
              <a:rPr lang="tr-TR" sz="4000" dirty="0" err="1"/>
              <a:t>Quantity</a:t>
            </a:r>
            <a:r>
              <a:rPr lang="tr-TR" sz="4000" dirty="0"/>
              <a:t> on Online </a:t>
            </a:r>
            <a:r>
              <a:rPr lang="tr-TR" sz="4000" dirty="0" err="1"/>
              <a:t>Shops</a:t>
            </a:r>
            <a:endParaRPr lang="tr-TR" sz="4000" dirty="0"/>
          </a:p>
        </p:txBody>
      </p:sp>
      <p:pic>
        <p:nvPicPr>
          <p:cNvPr id="4" name="Picture 7">
            <a:extLst>
              <a:ext uri="{FF2B5EF4-FFF2-40B4-BE49-F238E27FC236}">
                <a16:creationId xmlns:a16="http://schemas.microsoft.com/office/drawing/2014/main" id="{F5452C7D-A37C-2BA2-144F-4FA23820A12A}"/>
              </a:ext>
            </a:extLst>
          </p:cNvPr>
          <p:cNvPicPr>
            <a:picLocks noChangeAspect="1"/>
          </p:cNvPicPr>
          <p:nvPr/>
        </p:nvPicPr>
        <p:blipFill>
          <a:blip r:embed="rId2"/>
          <a:stretch>
            <a:fillRect/>
          </a:stretch>
        </p:blipFill>
        <p:spPr>
          <a:xfrm>
            <a:off x="1097280" y="2031639"/>
            <a:ext cx="10058399" cy="3871454"/>
          </a:xfrm>
          <a:prstGeom prst="rect">
            <a:avLst/>
          </a:prstGeom>
        </p:spPr>
      </p:pic>
    </p:spTree>
    <p:extLst>
      <p:ext uri="{BB962C8B-B14F-4D97-AF65-F5344CB8AC3E}">
        <p14:creationId xmlns:p14="http://schemas.microsoft.com/office/powerpoint/2010/main" val="72949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6ABFB2-CDBF-A888-AD08-31195C5E6521}"/>
              </a:ext>
            </a:extLst>
          </p:cNvPr>
          <p:cNvSpPr>
            <a:spLocks noGrp="1"/>
          </p:cNvSpPr>
          <p:nvPr>
            <p:ph type="title"/>
          </p:nvPr>
        </p:nvSpPr>
        <p:spPr/>
        <p:txBody>
          <a:bodyPr/>
          <a:lstStyle/>
          <a:p>
            <a:r>
              <a:rPr lang="tr-TR" dirty="0"/>
              <a:t>Return </a:t>
            </a:r>
            <a:r>
              <a:rPr lang="tr-TR" dirty="0" err="1"/>
              <a:t>Reason</a:t>
            </a:r>
            <a:r>
              <a:rPr lang="tr-TR" dirty="0"/>
              <a:t> </a:t>
            </a:r>
            <a:r>
              <a:rPr lang="tr-TR" dirty="0" err="1"/>
              <a:t>by</a:t>
            </a:r>
            <a:r>
              <a:rPr lang="tr-TR" dirty="0"/>
              <a:t> </a:t>
            </a:r>
            <a:r>
              <a:rPr lang="tr-TR" dirty="0" err="1"/>
              <a:t>Category</a:t>
            </a:r>
            <a:endParaRPr lang="tr-TR" dirty="0"/>
          </a:p>
        </p:txBody>
      </p:sp>
      <p:pic>
        <p:nvPicPr>
          <p:cNvPr id="4" name="Picture 4">
            <a:extLst>
              <a:ext uri="{FF2B5EF4-FFF2-40B4-BE49-F238E27FC236}">
                <a16:creationId xmlns:a16="http://schemas.microsoft.com/office/drawing/2014/main" id="{8AA5ED67-05BC-5306-ADA6-A320EBFE486D}"/>
              </a:ext>
            </a:extLst>
          </p:cNvPr>
          <p:cNvPicPr>
            <a:picLocks noChangeAspect="1"/>
          </p:cNvPicPr>
          <p:nvPr/>
        </p:nvPicPr>
        <p:blipFill>
          <a:blip r:embed="rId2"/>
          <a:stretch>
            <a:fillRect/>
          </a:stretch>
        </p:blipFill>
        <p:spPr>
          <a:xfrm>
            <a:off x="1249960" y="2014066"/>
            <a:ext cx="9905719" cy="3897771"/>
          </a:xfrm>
          <a:prstGeom prst="rect">
            <a:avLst/>
          </a:prstGeom>
        </p:spPr>
      </p:pic>
    </p:spTree>
    <p:extLst>
      <p:ext uri="{BB962C8B-B14F-4D97-AF65-F5344CB8AC3E}">
        <p14:creationId xmlns:p14="http://schemas.microsoft.com/office/powerpoint/2010/main" val="1969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93FB00-C480-BFD9-4A96-8D4993DF510C}"/>
              </a:ext>
            </a:extLst>
          </p:cNvPr>
          <p:cNvSpPr>
            <a:spLocks noGrp="1"/>
          </p:cNvSpPr>
          <p:nvPr>
            <p:ph type="title"/>
          </p:nvPr>
        </p:nvSpPr>
        <p:spPr/>
        <p:txBody>
          <a:bodyPr/>
          <a:lstStyle/>
          <a:p>
            <a:r>
              <a:rPr lang="tr-TR" dirty="0"/>
              <a:t>Return </a:t>
            </a:r>
            <a:r>
              <a:rPr lang="tr-TR" dirty="0" err="1"/>
              <a:t>Category</a:t>
            </a:r>
            <a:r>
              <a:rPr lang="tr-TR" dirty="0"/>
              <a:t> </a:t>
            </a:r>
            <a:r>
              <a:rPr lang="tr-TR" dirty="0" err="1"/>
              <a:t>by</a:t>
            </a:r>
            <a:r>
              <a:rPr lang="tr-TR" dirty="0"/>
              <a:t> </a:t>
            </a:r>
            <a:r>
              <a:rPr lang="tr-TR" dirty="0" err="1"/>
              <a:t>ItemTitle</a:t>
            </a:r>
            <a:endParaRPr lang="tr-TR" dirty="0"/>
          </a:p>
        </p:txBody>
      </p:sp>
      <p:pic>
        <p:nvPicPr>
          <p:cNvPr id="4" name="Picture 3">
            <a:extLst>
              <a:ext uri="{FF2B5EF4-FFF2-40B4-BE49-F238E27FC236}">
                <a16:creationId xmlns:a16="http://schemas.microsoft.com/office/drawing/2014/main" id="{67959641-92F1-D35D-DE8A-4882F5F8349B}"/>
              </a:ext>
            </a:extLst>
          </p:cNvPr>
          <p:cNvPicPr>
            <a:picLocks noChangeAspect="1"/>
          </p:cNvPicPr>
          <p:nvPr/>
        </p:nvPicPr>
        <p:blipFill>
          <a:blip r:embed="rId2"/>
          <a:stretch>
            <a:fillRect/>
          </a:stretch>
        </p:blipFill>
        <p:spPr>
          <a:xfrm>
            <a:off x="1208015" y="2055303"/>
            <a:ext cx="9831897" cy="3741490"/>
          </a:xfrm>
          <a:prstGeom prst="rect">
            <a:avLst/>
          </a:prstGeom>
        </p:spPr>
      </p:pic>
    </p:spTree>
    <p:extLst>
      <p:ext uri="{BB962C8B-B14F-4D97-AF65-F5344CB8AC3E}">
        <p14:creationId xmlns:p14="http://schemas.microsoft.com/office/powerpoint/2010/main" val="8268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FC7DF4-325F-9DE2-C4E1-AB8371D78FE4}"/>
              </a:ext>
            </a:extLst>
          </p:cNvPr>
          <p:cNvSpPr>
            <a:spLocks noGrp="1"/>
          </p:cNvSpPr>
          <p:nvPr>
            <p:ph type="title"/>
          </p:nvPr>
        </p:nvSpPr>
        <p:spPr>
          <a:xfrm>
            <a:off x="1156004" y="285226"/>
            <a:ext cx="10058400" cy="705514"/>
          </a:xfrm>
        </p:spPr>
        <p:txBody>
          <a:bodyPr>
            <a:normAutofit/>
          </a:bodyPr>
          <a:lstStyle/>
          <a:p>
            <a:r>
              <a:rPr lang="tr-TR" sz="4000" dirty="0" err="1"/>
              <a:t>Most</a:t>
            </a:r>
            <a:r>
              <a:rPr lang="tr-TR" sz="4000" dirty="0"/>
              <a:t> Popular </a:t>
            </a:r>
            <a:r>
              <a:rPr lang="tr-TR" sz="4000" dirty="0" err="1"/>
              <a:t>Models</a:t>
            </a:r>
            <a:r>
              <a:rPr lang="tr-TR" sz="4000" dirty="0"/>
              <a:t> </a:t>
            </a:r>
            <a:r>
              <a:rPr lang="tr-TR" sz="4000" dirty="0" err="1"/>
              <a:t>and</a:t>
            </a:r>
            <a:r>
              <a:rPr lang="tr-TR" sz="4000" dirty="0"/>
              <a:t> </a:t>
            </a:r>
            <a:r>
              <a:rPr lang="tr-TR" sz="4000" dirty="0" err="1"/>
              <a:t>Revenue</a:t>
            </a:r>
            <a:endParaRPr lang="tr-TR" sz="4000" dirty="0"/>
          </a:p>
        </p:txBody>
      </p:sp>
      <p:pic>
        <p:nvPicPr>
          <p:cNvPr id="5" name="Resim 4">
            <a:extLst>
              <a:ext uri="{FF2B5EF4-FFF2-40B4-BE49-F238E27FC236}">
                <a16:creationId xmlns:a16="http://schemas.microsoft.com/office/drawing/2014/main" id="{1DE6E83E-DA32-0EF9-2CBF-86D71968417D}"/>
              </a:ext>
            </a:extLst>
          </p:cNvPr>
          <p:cNvPicPr>
            <a:picLocks noChangeAspect="1"/>
          </p:cNvPicPr>
          <p:nvPr/>
        </p:nvPicPr>
        <p:blipFill>
          <a:blip r:embed="rId2"/>
          <a:stretch>
            <a:fillRect/>
          </a:stretch>
        </p:blipFill>
        <p:spPr>
          <a:xfrm>
            <a:off x="553673" y="1082180"/>
            <a:ext cx="10964411" cy="5293453"/>
          </a:xfrm>
          <a:prstGeom prst="rect">
            <a:avLst/>
          </a:prstGeom>
        </p:spPr>
      </p:pic>
    </p:spTree>
    <p:extLst>
      <p:ext uri="{BB962C8B-B14F-4D97-AF65-F5344CB8AC3E}">
        <p14:creationId xmlns:p14="http://schemas.microsoft.com/office/powerpoint/2010/main" val="121234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9BE5E5-D00B-A5E7-3AEF-10A5023DC4B6}"/>
              </a:ext>
            </a:extLst>
          </p:cNvPr>
          <p:cNvSpPr>
            <a:spLocks noGrp="1"/>
          </p:cNvSpPr>
          <p:nvPr>
            <p:ph type="title"/>
          </p:nvPr>
        </p:nvSpPr>
        <p:spPr/>
        <p:txBody>
          <a:bodyPr>
            <a:normAutofit/>
          </a:bodyPr>
          <a:lstStyle/>
          <a:p>
            <a:pPr algn="ctr"/>
            <a:r>
              <a:rPr lang="tr-TR" sz="4000" dirty="0"/>
              <a:t>Market Basket Analysis</a:t>
            </a:r>
          </a:p>
        </p:txBody>
      </p:sp>
      <p:pic>
        <p:nvPicPr>
          <p:cNvPr id="5" name="İçerik Yer Tutucusu 4">
            <a:extLst>
              <a:ext uri="{FF2B5EF4-FFF2-40B4-BE49-F238E27FC236}">
                <a16:creationId xmlns:a16="http://schemas.microsoft.com/office/drawing/2014/main" id="{7018A163-EB93-6CAD-BB88-E8CD8F0B10F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097280" y="2108200"/>
            <a:ext cx="10058399" cy="3760788"/>
          </a:xfrm>
        </p:spPr>
      </p:pic>
    </p:spTree>
    <p:extLst>
      <p:ext uri="{BB962C8B-B14F-4D97-AF65-F5344CB8AC3E}">
        <p14:creationId xmlns:p14="http://schemas.microsoft.com/office/powerpoint/2010/main" val="378375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629B32-7045-8900-6074-0C5C7BE66C8A}"/>
              </a:ext>
            </a:extLst>
          </p:cNvPr>
          <p:cNvSpPr>
            <a:spLocks noGrp="1"/>
          </p:cNvSpPr>
          <p:nvPr>
            <p:ph type="title"/>
          </p:nvPr>
        </p:nvSpPr>
        <p:spPr/>
        <p:txBody>
          <a:bodyPr/>
          <a:lstStyle/>
          <a:p>
            <a:r>
              <a:rPr lang="tr-TR" dirty="0" err="1"/>
              <a:t>What</a:t>
            </a:r>
            <a:r>
              <a:rPr lang="tr-TR" dirty="0"/>
              <a:t> is YOLO ? </a:t>
            </a:r>
          </a:p>
        </p:txBody>
      </p:sp>
      <p:sp>
        <p:nvSpPr>
          <p:cNvPr id="3" name="İçerik Yer Tutucusu 2">
            <a:extLst>
              <a:ext uri="{FF2B5EF4-FFF2-40B4-BE49-F238E27FC236}">
                <a16:creationId xmlns:a16="http://schemas.microsoft.com/office/drawing/2014/main" id="{94B79802-B682-166B-3BFB-62540822A6DB}"/>
              </a:ext>
            </a:extLst>
          </p:cNvPr>
          <p:cNvSpPr>
            <a:spLocks noGrp="1"/>
          </p:cNvSpPr>
          <p:nvPr>
            <p:ph idx="1"/>
          </p:nvPr>
        </p:nvSpPr>
        <p:spPr/>
        <p:txBody>
          <a:bodyPr/>
          <a:lstStyle/>
          <a:p>
            <a:pPr>
              <a:lnSpc>
                <a:spcPct val="200000"/>
              </a:lnSpc>
              <a:buFont typeface="Arial" panose="020B0604020202020204" pitchFamily="34" charset="0"/>
              <a:buChar char="•"/>
            </a:pPr>
            <a:r>
              <a:rPr lang="en-US" i="0" dirty="0">
                <a:solidFill>
                  <a:srgbClr val="202124"/>
                </a:solidFill>
                <a:effectLst/>
                <a:latin typeface="Arial" panose="020B0604020202020204" pitchFamily="34" charset="0"/>
                <a:cs typeface="Arial" panose="020B0604020202020204" pitchFamily="34" charset="0"/>
              </a:rPr>
              <a:t>You Only Look Once (YOLO) You Only Look Once (YOLO) is one of the most popular model architectures and object detection algorithms. It uses one of the best neural network architectures to produce high accuracy and overall processing speed, which is the main reason for its popularity</a:t>
            </a:r>
            <a:endParaRPr lang="tr-T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58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AE5EF6-E6D7-17CD-DF0E-C726EA4606BE}"/>
              </a:ext>
            </a:extLst>
          </p:cNvPr>
          <p:cNvSpPr>
            <a:spLocks noGrp="1"/>
          </p:cNvSpPr>
          <p:nvPr>
            <p:ph type="title"/>
          </p:nvPr>
        </p:nvSpPr>
        <p:spPr/>
        <p:txBody>
          <a:bodyPr/>
          <a:lstStyle/>
          <a:p>
            <a:r>
              <a:rPr lang="tr-TR" dirty="0"/>
              <a:t>Apriori Model</a:t>
            </a:r>
          </a:p>
        </p:txBody>
      </p:sp>
      <p:pic>
        <p:nvPicPr>
          <p:cNvPr id="4" name="İçerik Yer Tutucusu 3" descr="metin içeren bir resim&#10;&#10;Açıklama otomatik olarak oluşturuldu">
            <a:extLst>
              <a:ext uri="{FF2B5EF4-FFF2-40B4-BE49-F238E27FC236}">
                <a16:creationId xmlns:a16="http://schemas.microsoft.com/office/drawing/2014/main" id="{42CB891D-47C6-C5FB-D9E7-91F9202CC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108200"/>
            <a:ext cx="10058400" cy="3760788"/>
          </a:xfrm>
          <a:prstGeom prst="rect">
            <a:avLst/>
          </a:prstGeom>
        </p:spPr>
      </p:pic>
    </p:spTree>
    <p:extLst>
      <p:ext uri="{BB962C8B-B14F-4D97-AF65-F5344CB8AC3E}">
        <p14:creationId xmlns:p14="http://schemas.microsoft.com/office/powerpoint/2010/main" val="2167987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Pano üzerinde yapışkanlı not kağıtlarıyla planlama yapan iki iş arkadaşı">
            <a:extLst>
              <a:ext uri="{FF2B5EF4-FFF2-40B4-BE49-F238E27FC236}">
                <a16:creationId xmlns:a16="http://schemas.microsoft.com/office/drawing/2014/main" id="{1159478A-E7D3-346B-9B1F-A412DA96DAA5}"/>
              </a:ext>
            </a:extLst>
          </p:cNvPr>
          <p:cNvPicPr>
            <a:picLocks noChangeAspect="1"/>
          </p:cNvPicPr>
          <p:nvPr/>
        </p:nvPicPr>
        <p:blipFill>
          <a:blip r:embed="rId2">
            <a:alphaModFix amt="20000"/>
          </a:blip>
          <a:stretch>
            <a:fillRect/>
          </a:stretch>
        </p:blipFill>
        <p:spPr>
          <a:xfrm>
            <a:off x="955010" y="0"/>
            <a:ext cx="10281980" cy="6858000"/>
          </a:xfrm>
          <a:prstGeom prst="rect">
            <a:avLst/>
          </a:prstGeom>
        </p:spPr>
      </p:pic>
      <p:sp>
        <p:nvSpPr>
          <p:cNvPr id="2" name="Başlık 1">
            <a:extLst>
              <a:ext uri="{FF2B5EF4-FFF2-40B4-BE49-F238E27FC236}">
                <a16:creationId xmlns:a16="http://schemas.microsoft.com/office/drawing/2014/main" id="{C5A8476B-BDDA-E351-7561-C733C887DCEC}"/>
              </a:ext>
            </a:extLst>
          </p:cNvPr>
          <p:cNvSpPr>
            <a:spLocks noGrp="1"/>
          </p:cNvSpPr>
          <p:nvPr>
            <p:ph type="title"/>
          </p:nvPr>
        </p:nvSpPr>
        <p:spPr/>
        <p:txBody>
          <a:bodyPr/>
          <a:lstStyle/>
          <a:p>
            <a:r>
              <a:rPr lang="tr-TR" dirty="0"/>
              <a:t>Apriori </a:t>
            </a:r>
            <a:r>
              <a:rPr lang="tr-TR" dirty="0" err="1"/>
              <a:t>Results</a:t>
            </a:r>
            <a:r>
              <a:rPr lang="tr-TR" dirty="0"/>
              <a:t> </a:t>
            </a:r>
          </a:p>
        </p:txBody>
      </p:sp>
      <p:sp>
        <p:nvSpPr>
          <p:cNvPr id="3" name="İçerik Yer Tutucusu 2">
            <a:extLst>
              <a:ext uri="{FF2B5EF4-FFF2-40B4-BE49-F238E27FC236}">
                <a16:creationId xmlns:a16="http://schemas.microsoft.com/office/drawing/2014/main" id="{22F71B86-B93B-D797-D7FD-D2720143E96A}"/>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We read the table as:</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Calibri" panose="020F0502020204030204" pitchFamily="34" charset="0"/>
              </a:rPr>
              <a:t>Probability of getting (</a:t>
            </a:r>
            <a:r>
              <a:rPr lang="en-US" sz="1800" dirty="0" err="1">
                <a:effectLst/>
                <a:latin typeface="Calibri" panose="020F0502020204030204" pitchFamily="34" charset="0"/>
                <a:ea typeface="Calibri" panose="020F0502020204030204" pitchFamily="34" charset="0"/>
                <a:cs typeface="Calibri" panose="020F0502020204030204" pitchFamily="34" charset="0"/>
              </a:rPr>
              <a:t>Myshaggy</a:t>
            </a:r>
            <a:r>
              <a:rPr lang="en-US" sz="1800" dirty="0">
                <a:effectLst/>
                <a:latin typeface="Calibri" panose="020F0502020204030204" pitchFamily="34" charset="0"/>
                <a:ea typeface="Calibri" panose="020F0502020204030204" pitchFamily="34" charset="0"/>
                <a:cs typeface="Calibri" panose="020F0502020204030204" pitchFamily="34" charset="0"/>
              </a:rPr>
              <a:t> 380 </a:t>
            </a:r>
            <a:r>
              <a:rPr lang="en-US" sz="1800" dirty="0" err="1">
                <a:effectLst/>
                <a:latin typeface="Calibri" panose="020F0502020204030204" pitchFamily="34" charset="0"/>
                <a:ea typeface="Calibri" panose="020F0502020204030204" pitchFamily="34" charset="0"/>
                <a:cs typeface="Calibri" panose="020F0502020204030204" pitchFamily="34" charset="0"/>
              </a:rPr>
              <a:t>D.Grey</a:t>
            </a:r>
            <a:r>
              <a:rPr lang="en-US" sz="1800" dirty="0">
                <a:effectLst/>
                <a:latin typeface="Calibri" panose="020F0502020204030204" pitchFamily="34" charset="0"/>
                <a:ea typeface="Calibri" panose="020F0502020204030204" pitchFamily="34" charset="0"/>
                <a:cs typeface="Calibri" panose="020F0502020204030204" pitchFamily="34" charset="0"/>
              </a:rPr>
              <a:t> 140x200) product : </a:t>
            </a:r>
            <a:r>
              <a:rPr lang="en-US" sz="1800" b="1" dirty="0">
                <a:effectLst/>
                <a:latin typeface="Calibri" panose="020F0502020204030204" pitchFamily="34" charset="0"/>
                <a:ea typeface="Calibri" panose="020F0502020204030204" pitchFamily="34" charset="0"/>
                <a:cs typeface="Calibri" panose="020F0502020204030204" pitchFamily="34" charset="0"/>
              </a:rPr>
              <a:t>0,007782</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antecident</a:t>
            </a:r>
            <a:r>
              <a:rPr lang="en-US" sz="1800" dirty="0">
                <a:effectLst/>
                <a:latin typeface="Calibri" panose="020F0502020204030204" pitchFamily="34" charset="0"/>
                <a:ea typeface="Calibri" panose="020F0502020204030204" pitchFamily="34" charset="0"/>
                <a:cs typeface="Calibri" panose="020F0502020204030204" pitchFamily="34" charset="0"/>
              </a:rPr>
              <a:t> support]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Calibri" panose="020F0502020204030204" pitchFamily="34" charset="0"/>
              </a:rPr>
              <a:t>Probability of getting (</a:t>
            </a:r>
            <a:r>
              <a:rPr lang="en-US" sz="1800" dirty="0" err="1">
                <a:effectLst/>
                <a:latin typeface="Calibri" panose="020F0502020204030204" pitchFamily="34" charset="0"/>
                <a:ea typeface="Calibri" panose="020F0502020204030204" pitchFamily="34" charset="0"/>
                <a:cs typeface="Calibri" panose="020F0502020204030204" pitchFamily="34" charset="0"/>
              </a:rPr>
              <a:t>Myshaggy</a:t>
            </a:r>
            <a:r>
              <a:rPr lang="en-US" sz="1800" dirty="0">
                <a:effectLst/>
                <a:latin typeface="Calibri" panose="020F0502020204030204" pitchFamily="34" charset="0"/>
                <a:ea typeface="Calibri" panose="020F0502020204030204" pitchFamily="34" charset="0"/>
                <a:cs typeface="Calibri" panose="020F0502020204030204" pitchFamily="34" charset="0"/>
              </a:rPr>
              <a:t> 380 </a:t>
            </a:r>
            <a:r>
              <a:rPr lang="en-US" sz="1800" dirty="0" err="1">
                <a:effectLst/>
                <a:latin typeface="Calibri" panose="020F0502020204030204" pitchFamily="34" charset="0"/>
                <a:ea typeface="Calibri" panose="020F0502020204030204" pitchFamily="34" charset="0"/>
                <a:cs typeface="Calibri" panose="020F0502020204030204" pitchFamily="34" charset="0"/>
              </a:rPr>
              <a:t>D.Grey</a:t>
            </a:r>
            <a:r>
              <a:rPr lang="en-US" sz="1800" dirty="0">
                <a:effectLst/>
                <a:latin typeface="Calibri" panose="020F0502020204030204" pitchFamily="34" charset="0"/>
                <a:ea typeface="Calibri" panose="020F0502020204030204" pitchFamily="34" charset="0"/>
                <a:cs typeface="Calibri" panose="020F0502020204030204" pitchFamily="34" charset="0"/>
              </a:rPr>
              <a:t> 80x150) product: </a:t>
            </a:r>
            <a:r>
              <a:rPr lang="en-US" sz="1800" b="1" dirty="0">
                <a:effectLst/>
                <a:latin typeface="Calibri" panose="020F0502020204030204" pitchFamily="34" charset="0"/>
                <a:ea typeface="Calibri" panose="020F0502020204030204" pitchFamily="34" charset="0"/>
                <a:cs typeface="Calibri" panose="020F0502020204030204" pitchFamily="34" charset="0"/>
              </a:rPr>
              <a:t>0,022179</a:t>
            </a:r>
            <a:r>
              <a:rPr lang="en-US" sz="1800" dirty="0">
                <a:effectLst/>
                <a:latin typeface="Calibri" panose="020F0502020204030204" pitchFamily="34" charset="0"/>
                <a:ea typeface="Calibri" panose="020F0502020204030204" pitchFamily="34" charset="0"/>
                <a:cs typeface="Calibri" panose="020F0502020204030204" pitchFamily="34" charset="0"/>
              </a:rPr>
              <a:t> [consequent support]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Calibri" panose="020F0502020204030204" pitchFamily="34" charset="0"/>
              </a:rPr>
              <a:t>Probability of getting both: </a:t>
            </a:r>
            <a:r>
              <a:rPr lang="en-US" sz="1800" b="1" dirty="0">
                <a:effectLst/>
                <a:latin typeface="Calibri" panose="020F0502020204030204" pitchFamily="34" charset="0"/>
                <a:ea typeface="Calibri" panose="020F0502020204030204" pitchFamily="34" charset="0"/>
                <a:cs typeface="Calibri" panose="020F0502020204030204" pitchFamily="34" charset="0"/>
              </a:rPr>
              <a:t>0,003502</a:t>
            </a:r>
            <a:r>
              <a:rPr lang="en-US" sz="1800" dirty="0">
                <a:effectLst/>
                <a:latin typeface="Calibri" panose="020F0502020204030204" pitchFamily="34" charset="0"/>
                <a:ea typeface="Calibri" panose="020F0502020204030204" pitchFamily="34" charset="0"/>
                <a:cs typeface="Calibri" panose="020F0502020204030204" pitchFamily="34" charset="0"/>
              </a:rPr>
              <a:t> [support]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Calibri" panose="020F0502020204030204" pitchFamily="34" charset="0"/>
              </a:rPr>
              <a:t>The probability that the second will be added to the basket when the 1st is bought: </a:t>
            </a:r>
            <a:r>
              <a:rPr lang="en-US" sz="1800" b="1" dirty="0">
                <a:effectLst/>
                <a:latin typeface="Calibri" panose="020F0502020204030204" pitchFamily="34" charset="0"/>
                <a:ea typeface="Calibri" panose="020F0502020204030204" pitchFamily="34" charset="0"/>
                <a:cs typeface="Calibri" panose="020F0502020204030204" pitchFamily="34" charset="0"/>
              </a:rPr>
              <a:t>0,45</a:t>
            </a:r>
            <a:r>
              <a:rPr lang="en-US" sz="1800" dirty="0">
                <a:effectLst/>
                <a:latin typeface="Calibri" panose="020F0502020204030204" pitchFamily="34" charset="0"/>
                <a:ea typeface="Calibri" panose="020F0502020204030204" pitchFamily="34" charset="0"/>
                <a:cs typeface="Calibri" panose="020F0502020204030204" pitchFamily="34" charset="0"/>
              </a:rPr>
              <a:t> [confidence]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1040331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0BBE94-B539-806A-1F9F-B0222C9554D8}"/>
              </a:ext>
            </a:extLst>
          </p:cNvPr>
          <p:cNvSpPr>
            <a:spLocks noGrp="1"/>
          </p:cNvSpPr>
          <p:nvPr>
            <p:ph type="title"/>
          </p:nvPr>
        </p:nvSpPr>
        <p:spPr/>
        <p:txBody>
          <a:bodyPr/>
          <a:lstStyle/>
          <a:p>
            <a:r>
              <a:rPr lang="tr-TR" dirty="0" err="1"/>
              <a:t>Our</a:t>
            </a:r>
            <a:r>
              <a:rPr lang="tr-TR" dirty="0"/>
              <a:t> YOLO </a:t>
            </a:r>
            <a:r>
              <a:rPr lang="tr-TR" dirty="0" err="1"/>
              <a:t>models</a:t>
            </a:r>
            <a:endParaRPr lang="tr-TR" dirty="0"/>
          </a:p>
        </p:txBody>
      </p:sp>
      <p:sp>
        <p:nvSpPr>
          <p:cNvPr id="3" name="İçerik Yer Tutucusu 2">
            <a:extLst>
              <a:ext uri="{FF2B5EF4-FFF2-40B4-BE49-F238E27FC236}">
                <a16:creationId xmlns:a16="http://schemas.microsoft.com/office/drawing/2014/main" id="{DF9A2B6C-19D9-7F53-40DC-F7AAB5452440}"/>
              </a:ext>
            </a:extLst>
          </p:cNvPr>
          <p:cNvSpPr>
            <a:spLocks noGrp="1"/>
          </p:cNvSpPr>
          <p:nvPr>
            <p:ph idx="1"/>
          </p:nvPr>
        </p:nvSpPr>
        <p:spPr>
          <a:xfrm>
            <a:off x="1097280" y="2108201"/>
            <a:ext cx="4473010" cy="3760891"/>
          </a:xfrm>
        </p:spPr>
        <p:txBody>
          <a:bodyPr>
            <a:normAutofit fontScale="40000" lnSpcReduction="20000"/>
          </a:bodyPr>
          <a:lstStyle/>
          <a:p>
            <a:r>
              <a:rPr lang="tr-TR" b="1" dirty="0"/>
              <a:t>1. </a:t>
            </a:r>
            <a:r>
              <a:rPr lang="tr-TR" b="1" dirty="0" err="1"/>
              <a:t>Color</a:t>
            </a:r>
            <a:r>
              <a:rPr lang="tr-TR" b="1" dirty="0"/>
              <a:t> </a:t>
            </a:r>
            <a:r>
              <a:rPr lang="tr-TR" b="1" dirty="0" err="1"/>
              <a:t>Based</a:t>
            </a:r>
            <a:r>
              <a:rPr lang="tr-TR" b="1" dirty="0"/>
              <a:t> (14 </a:t>
            </a:r>
            <a:r>
              <a:rPr lang="tr-TR" b="1" dirty="0" err="1"/>
              <a:t>Categories</a:t>
            </a:r>
            <a:r>
              <a:rPr lang="tr-TR" b="1" dirty="0"/>
              <a:t>)</a:t>
            </a:r>
          </a:p>
          <a:p>
            <a:endParaRPr lang="tr-TR" b="1" dirty="0"/>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Beige</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a:effectLst/>
                <a:latin typeface="Arial" panose="020B0604020202020204" pitchFamily="34" charset="0"/>
                <a:ea typeface="Calibri" panose="020F0502020204030204" pitchFamily="34" charset="0"/>
                <a:cs typeface="Arial" panose="020B0604020202020204" pitchFamily="34" charset="0"/>
              </a:rPr>
              <a:t>Black</a:t>
            </a:r>
          </a:p>
          <a:p>
            <a:pPr marL="1143000" lvl="2" indent="-228600" algn="just">
              <a:lnSpc>
                <a:spcPct val="120000"/>
              </a:lnSpc>
              <a:buFont typeface="Wingdings" panose="05000000000000000000" pitchFamily="2" charset="2"/>
              <a:buChar char=""/>
            </a:pPr>
            <a:r>
              <a:rPr lang="tr-TR" sz="2100" dirty="0">
                <a:effectLst/>
                <a:latin typeface="Arial" panose="020B0604020202020204" pitchFamily="34" charset="0"/>
                <a:ea typeface="Calibri" panose="020F0502020204030204" pitchFamily="34" charset="0"/>
                <a:cs typeface="Arial" panose="020B0604020202020204" pitchFamily="34" charset="0"/>
              </a:rPr>
              <a:t>Blue</a:t>
            </a:r>
          </a:p>
          <a:p>
            <a:pPr marL="1143000" lvl="2" indent="-228600" algn="just">
              <a:lnSpc>
                <a:spcPct val="120000"/>
              </a:lnSpc>
              <a:buFont typeface="Wingdings" panose="05000000000000000000" pitchFamily="2" charset="2"/>
              <a:buChar char=""/>
            </a:pPr>
            <a:r>
              <a:rPr lang="tr-TR" sz="2100" dirty="0">
                <a:effectLst/>
                <a:latin typeface="Arial" panose="020B0604020202020204" pitchFamily="34" charset="0"/>
                <a:ea typeface="Calibri" panose="020F0502020204030204" pitchFamily="34" charset="0"/>
                <a:cs typeface="Arial" panose="020B0604020202020204" pitchFamily="34" charset="0"/>
              </a:rPr>
              <a:t>Brown</a:t>
            </a: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Duck</a:t>
            </a:r>
            <a:r>
              <a:rPr lang="tr-TR" sz="2100" dirty="0">
                <a:effectLst/>
                <a:latin typeface="Arial" panose="020B0604020202020204" pitchFamily="34" charset="0"/>
                <a:ea typeface="Calibri" panose="020F0502020204030204" pitchFamily="34" charset="0"/>
                <a:cs typeface="Arial" panose="020B0604020202020204" pitchFamily="34" charset="0"/>
              </a:rPr>
              <a:t> </a:t>
            </a:r>
            <a:r>
              <a:rPr lang="tr-TR" sz="2100" dirty="0" err="1">
                <a:effectLst/>
                <a:latin typeface="Arial" panose="020B0604020202020204" pitchFamily="34" charset="0"/>
                <a:ea typeface="Calibri" panose="020F0502020204030204" pitchFamily="34" charset="0"/>
                <a:cs typeface="Arial" panose="020B0604020202020204" pitchFamily="34" charset="0"/>
              </a:rPr>
              <a:t>Egg</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Green</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Grey</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Multicolor</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Orange</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a:effectLst/>
                <a:latin typeface="Arial" panose="020B0604020202020204" pitchFamily="34" charset="0"/>
                <a:ea typeface="Calibri" panose="020F0502020204030204" pitchFamily="34" charset="0"/>
                <a:cs typeface="Arial" panose="020B0604020202020204" pitchFamily="34" charset="0"/>
              </a:rPr>
              <a:t>Pink</a:t>
            </a: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Purple</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pPr marL="1143000" lvl="2" indent="-228600" algn="just">
              <a:lnSpc>
                <a:spcPct val="120000"/>
              </a:lnSpc>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Red</a:t>
            </a:r>
            <a:r>
              <a:rPr lang="tr-TR" sz="2100" dirty="0">
                <a:effectLst/>
                <a:latin typeface="Arial" panose="020B0604020202020204" pitchFamily="34" charset="0"/>
                <a:ea typeface="Calibri" panose="020F0502020204030204" pitchFamily="34" charset="0"/>
                <a:cs typeface="Arial" panose="020B0604020202020204" pitchFamily="34" charset="0"/>
              </a:rPr>
              <a:t> </a:t>
            </a:r>
          </a:p>
          <a:p>
            <a:pPr marL="1143000" lvl="2" indent="-228600" algn="just">
              <a:lnSpc>
                <a:spcPct val="120000"/>
              </a:lnSpc>
              <a:buFont typeface="Wingdings" panose="05000000000000000000" pitchFamily="2" charset="2"/>
              <a:buChar char=""/>
            </a:pPr>
            <a:r>
              <a:rPr lang="tr-TR" sz="2100" dirty="0">
                <a:effectLst/>
                <a:latin typeface="Arial" panose="020B0604020202020204" pitchFamily="34" charset="0"/>
                <a:ea typeface="Calibri" panose="020F0502020204030204" pitchFamily="34" charset="0"/>
                <a:cs typeface="Arial" panose="020B0604020202020204" pitchFamily="34" charset="0"/>
              </a:rPr>
              <a:t>White</a:t>
            </a:r>
          </a:p>
          <a:p>
            <a:pPr marL="1143000" lvl="2" indent="-228600" algn="just">
              <a:lnSpc>
                <a:spcPct val="120000"/>
              </a:lnSpc>
              <a:spcAft>
                <a:spcPts val="800"/>
              </a:spcAft>
              <a:buFont typeface="Wingdings" panose="05000000000000000000" pitchFamily="2" charset="2"/>
              <a:buChar char=""/>
            </a:pPr>
            <a:r>
              <a:rPr lang="tr-TR" sz="2100" dirty="0" err="1">
                <a:effectLst/>
                <a:latin typeface="Arial" panose="020B0604020202020204" pitchFamily="34" charset="0"/>
                <a:ea typeface="Calibri" panose="020F0502020204030204" pitchFamily="34" charset="0"/>
                <a:cs typeface="Arial" panose="020B0604020202020204" pitchFamily="34" charset="0"/>
              </a:rPr>
              <a:t>Yellow</a:t>
            </a:r>
            <a:endParaRPr lang="tr-TR" sz="2100" dirty="0">
              <a:effectLst/>
              <a:latin typeface="Arial" panose="020B0604020202020204" pitchFamily="34" charset="0"/>
              <a:ea typeface="Calibri" panose="020F0502020204030204" pitchFamily="34" charset="0"/>
              <a:cs typeface="Arial" panose="020B0604020202020204" pitchFamily="34" charset="0"/>
            </a:endParaRPr>
          </a:p>
          <a:p>
            <a:endParaRPr lang="tr-TR" b="1" dirty="0"/>
          </a:p>
        </p:txBody>
      </p:sp>
      <p:pic>
        <p:nvPicPr>
          <p:cNvPr id="5" name="Resim 4">
            <a:extLst>
              <a:ext uri="{FF2B5EF4-FFF2-40B4-BE49-F238E27FC236}">
                <a16:creationId xmlns:a16="http://schemas.microsoft.com/office/drawing/2014/main" id="{721DD395-B8CE-BA26-9DBC-80D2A61E20D7}"/>
              </a:ext>
            </a:extLst>
          </p:cNvPr>
          <p:cNvPicPr>
            <a:picLocks noChangeAspect="1"/>
          </p:cNvPicPr>
          <p:nvPr/>
        </p:nvPicPr>
        <p:blipFill>
          <a:blip r:embed="rId2"/>
          <a:stretch>
            <a:fillRect/>
          </a:stretch>
        </p:blipFill>
        <p:spPr>
          <a:xfrm>
            <a:off x="5259897" y="2108201"/>
            <a:ext cx="3577206" cy="3577206"/>
          </a:xfrm>
          <a:prstGeom prst="rect">
            <a:avLst/>
          </a:prstGeom>
        </p:spPr>
      </p:pic>
      <p:pic>
        <p:nvPicPr>
          <p:cNvPr id="7" name="Resim 6">
            <a:extLst>
              <a:ext uri="{FF2B5EF4-FFF2-40B4-BE49-F238E27FC236}">
                <a16:creationId xmlns:a16="http://schemas.microsoft.com/office/drawing/2014/main" id="{5A48D1F9-0B4C-383E-5A33-B542CFB07E41}"/>
              </a:ext>
            </a:extLst>
          </p:cNvPr>
          <p:cNvPicPr>
            <a:picLocks noChangeAspect="1"/>
          </p:cNvPicPr>
          <p:nvPr/>
        </p:nvPicPr>
        <p:blipFill>
          <a:blip r:embed="rId3"/>
          <a:stretch>
            <a:fillRect/>
          </a:stretch>
        </p:blipFill>
        <p:spPr>
          <a:xfrm>
            <a:off x="8351239" y="2230932"/>
            <a:ext cx="3204595" cy="3454475"/>
          </a:xfrm>
          <a:prstGeom prst="rect">
            <a:avLst/>
          </a:prstGeom>
        </p:spPr>
      </p:pic>
    </p:spTree>
    <p:extLst>
      <p:ext uri="{BB962C8B-B14F-4D97-AF65-F5344CB8AC3E}">
        <p14:creationId xmlns:p14="http://schemas.microsoft.com/office/powerpoint/2010/main" val="6650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39378E-304E-7E96-CB83-64C1D9C12A22}"/>
              </a:ext>
            </a:extLst>
          </p:cNvPr>
          <p:cNvSpPr>
            <a:spLocks noGrp="1"/>
          </p:cNvSpPr>
          <p:nvPr>
            <p:ph type="title"/>
          </p:nvPr>
        </p:nvSpPr>
        <p:spPr/>
        <p:txBody>
          <a:bodyPr/>
          <a:lstStyle/>
          <a:p>
            <a:r>
              <a:rPr lang="tr-TR" dirty="0" err="1"/>
              <a:t>Color</a:t>
            </a:r>
            <a:r>
              <a:rPr lang="tr-TR" dirty="0"/>
              <a:t> Model </a:t>
            </a:r>
            <a:r>
              <a:rPr lang="tr-TR" dirty="0" err="1"/>
              <a:t>Result</a:t>
            </a:r>
            <a:endParaRPr lang="tr-TR" dirty="0"/>
          </a:p>
        </p:txBody>
      </p:sp>
      <p:pic>
        <p:nvPicPr>
          <p:cNvPr id="4" name="Resim 3">
            <a:extLst>
              <a:ext uri="{FF2B5EF4-FFF2-40B4-BE49-F238E27FC236}">
                <a16:creationId xmlns:a16="http://schemas.microsoft.com/office/drawing/2014/main" id="{28281CD0-FA99-8EF1-C4C0-6C9F6AD1C829}"/>
              </a:ext>
            </a:extLst>
          </p:cNvPr>
          <p:cNvPicPr>
            <a:picLocks noChangeAspect="1"/>
          </p:cNvPicPr>
          <p:nvPr/>
        </p:nvPicPr>
        <p:blipFill>
          <a:blip r:embed="rId2"/>
          <a:stretch>
            <a:fillRect/>
          </a:stretch>
        </p:blipFill>
        <p:spPr>
          <a:xfrm>
            <a:off x="573108" y="2203132"/>
            <a:ext cx="5760720" cy="3358769"/>
          </a:xfrm>
          <a:prstGeom prst="rect">
            <a:avLst/>
          </a:prstGeom>
        </p:spPr>
      </p:pic>
      <p:pic>
        <p:nvPicPr>
          <p:cNvPr id="5" name="Resim 4">
            <a:extLst>
              <a:ext uri="{FF2B5EF4-FFF2-40B4-BE49-F238E27FC236}">
                <a16:creationId xmlns:a16="http://schemas.microsoft.com/office/drawing/2014/main" id="{8F754830-6AB0-7489-86C7-102ECAC46E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7912" y="2063692"/>
            <a:ext cx="5637402" cy="3808602"/>
          </a:xfrm>
          <a:prstGeom prst="rect">
            <a:avLst/>
          </a:prstGeom>
          <a:noFill/>
          <a:ln>
            <a:noFill/>
          </a:ln>
        </p:spPr>
      </p:pic>
    </p:spTree>
    <p:extLst>
      <p:ext uri="{BB962C8B-B14F-4D97-AF65-F5344CB8AC3E}">
        <p14:creationId xmlns:p14="http://schemas.microsoft.com/office/powerpoint/2010/main" val="13514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7BEBCF-102C-047B-E5D2-D6F84B7D9140}"/>
              </a:ext>
            </a:extLst>
          </p:cNvPr>
          <p:cNvSpPr>
            <a:spLocks noGrp="1"/>
          </p:cNvSpPr>
          <p:nvPr>
            <p:ph type="title"/>
          </p:nvPr>
        </p:nvSpPr>
        <p:spPr/>
        <p:txBody>
          <a:bodyPr/>
          <a:lstStyle/>
          <a:p>
            <a:r>
              <a:rPr lang="tr-TR" dirty="0" err="1"/>
              <a:t>Color</a:t>
            </a:r>
            <a:r>
              <a:rPr lang="tr-TR" dirty="0"/>
              <a:t> Model </a:t>
            </a:r>
            <a:r>
              <a:rPr lang="tr-TR" dirty="0" err="1"/>
              <a:t>Result</a:t>
            </a:r>
            <a:endParaRPr lang="tr-TR" dirty="0"/>
          </a:p>
        </p:txBody>
      </p:sp>
      <p:pic>
        <p:nvPicPr>
          <p:cNvPr id="4" name="Resim 3">
            <a:extLst>
              <a:ext uri="{FF2B5EF4-FFF2-40B4-BE49-F238E27FC236}">
                <a16:creationId xmlns:a16="http://schemas.microsoft.com/office/drawing/2014/main" id="{9A82E7FF-7382-8939-2D39-751E9977500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0720" y="2050732"/>
            <a:ext cx="7475220" cy="3838575"/>
          </a:xfrm>
          <a:prstGeom prst="rect">
            <a:avLst/>
          </a:prstGeom>
          <a:noFill/>
          <a:ln>
            <a:noFill/>
          </a:ln>
        </p:spPr>
      </p:pic>
    </p:spTree>
    <p:extLst>
      <p:ext uri="{BB962C8B-B14F-4D97-AF65-F5344CB8AC3E}">
        <p14:creationId xmlns:p14="http://schemas.microsoft.com/office/powerpoint/2010/main" val="128999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3EF0B8-A9BE-31CD-5362-0F071F3EB766}"/>
              </a:ext>
            </a:extLst>
          </p:cNvPr>
          <p:cNvSpPr>
            <a:spLocks noGrp="1"/>
          </p:cNvSpPr>
          <p:nvPr>
            <p:ph type="title"/>
          </p:nvPr>
        </p:nvSpPr>
        <p:spPr/>
        <p:txBody>
          <a:bodyPr/>
          <a:lstStyle/>
          <a:p>
            <a:r>
              <a:rPr lang="tr-TR" dirty="0" err="1"/>
              <a:t>Collections</a:t>
            </a:r>
            <a:r>
              <a:rPr lang="tr-TR" dirty="0"/>
              <a:t> Model</a:t>
            </a:r>
          </a:p>
        </p:txBody>
      </p:sp>
      <p:sp>
        <p:nvSpPr>
          <p:cNvPr id="3" name="İçerik Yer Tutucusu 2">
            <a:extLst>
              <a:ext uri="{FF2B5EF4-FFF2-40B4-BE49-F238E27FC236}">
                <a16:creationId xmlns:a16="http://schemas.microsoft.com/office/drawing/2014/main" id="{6B92CEC8-0E18-8CF8-3C2C-8CAA595384D9}"/>
              </a:ext>
            </a:extLst>
          </p:cNvPr>
          <p:cNvSpPr>
            <a:spLocks noGrp="1"/>
          </p:cNvSpPr>
          <p:nvPr>
            <p:ph idx="1"/>
          </p:nvPr>
        </p:nvSpPr>
        <p:spPr>
          <a:xfrm>
            <a:off x="1097280" y="2108201"/>
            <a:ext cx="10058400" cy="3924299"/>
          </a:xfrm>
        </p:spPr>
        <p:txBody>
          <a:bodyPr>
            <a:normAutofit fontScale="70000" lnSpcReduction="20000"/>
          </a:bodyPr>
          <a:lstStyle/>
          <a:p>
            <a:pPr>
              <a:buFont typeface="Wingdings" panose="05000000000000000000" pitchFamily="2" charset="2"/>
              <a:buChar char="v"/>
            </a:pPr>
            <a:r>
              <a:rPr lang="tr-TR" sz="3200" dirty="0" err="1"/>
              <a:t>Derby</a:t>
            </a:r>
            <a:r>
              <a:rPr lang="tr-TR" sz="3200" dirty="0"/>
              <a:t> Format</a:t>
            </a:r>
          </a:p>
          <a:p>
            <a:pPr>
              <a:buFont typeface="Wingdings" panose="05000000000000000000" pitchFamily="2" charset="2"/>
              <a:buChar char="v"/>
            </a:pPr>
            <a:r>
              <a:rPr lang="tr-TR" sz="3200" dirty="0" err="1"/>
              <a:t>Doormats</a:t>
            </a:r>
            <a:r>
              <a:rPr lang="tr-TR" sz="3200" dirty="0"/>
              <a:t> </a:t>
            </a:r>
            <a:r>
              <a:rPr lang="tr-TR" sz="3200" dirty="0" err="1"/>
              <a:t>Coir</a:t>
            </a:r>
            <a:r>
              <a:rPr lang="tr-TR" sz="3200" dirty="0"/>
              <a:t> Collection </a:t>
            </a:r>
          </a:p>
          <a:p>
            <a:pPr>
              <a:buFont typeface="Wingdings" panose="05000000000000000000" pitchFamily="2" charset="2"/>
              <a:buChar char="v"/>
            </a:pPr>
            <a:r>
              <a:rPr lang="tr-TR" sz="3200" dirty="0" err="1"/>
              <a:t>Eco</a:t>
            </a:r>
            <a:r>
              <a:rPr lang="tr-TR" sz="3200" dirty="0"/>
              <a:t> </a:t>
            </a:r>
            <a:r>
              <a:rPr lang="tr-TR" sz="3200" dirty="0" err="1"/>
              <a:t>Barrier</a:t>
            </a:r>
            <a:endParaRPr lang="tr-TR" sz="3200" dirty="0"/>
          </a:p>
          <a:p>
            <a:pPr>
              <a:buFont typeface="Wingdings" panose="05000000000000000000" pitchFamily="2" charset="2"/>
              <a:buChar char="v"/>
            </a:pPr>
            <a:r>
              <a:rPr lang="tr-TR" sz="3200" dirty="0" err="1"/>
              <a:t>Shaggy</a:t>
            </a:r>
            <a:r>
              <a:rPr lang="tr-TR" sz="3200" dirty="0"/>
              <a:t> </a:t>
            </a:r>
            <a:r>
              <a:rPr lang="tr-TR" sz="3200" dirty="0" err="1"/>
              <a:t>Moraccan</a:t>
            </a:r>
            <a:r>
              <a:rPr lang="tr-TR" sz="3200" dirty="0"/>
              <a:t> Design </a:t>
            </a:r>
          </a:p>
          <a:p>
            <a:pPr>
              <a:buFont typeface="Wingdings" panose="05000000000000000000" pitchFamily="2" charset="2"/>
              <a:buChar char="v"/>
            </a:pPr>
            <a:r>
              <a:rPr lang="tr-TR" sz="3200" dirty="0" err="1"/>
              <a:t>Shaggy</a:t>
            </a:r>
            <a:r>
              <a:rPr lang="tr-TR" sz="3200" dirty="0"/>
              <a:t> </a:t>
            </a:r>
            <a:r>
              <a:rPr lang="tr-TR" sz="3200" dirty="0" err="1"/>
              <a:t>Geometric</a:t>
            </a:r>
            <a:r>
              <a:rPr lang="tr-TR" sz="3200" dirty="0"/>
              <a:t> Design </a:t>
            </a:r>
          </a:p>
          <a:p>
            <a:pPr>
              <a:buFont typeface="Wingdings" panose="05000000000000000000" pitchFamily="2" charset="2"/>
              <a:buChar char="v"/>
            </a:pPr>
            <a:r>
              <a:rPr lang="tr-TR" sz="3200" dirty="0" err="1"/>
              <a:t>Shaggy</a:t>
            </a:r>
            <a:r>
              <a:rPr lang="tr-TR" sz="3200" dirty="0"/>
              <a:t> </a:t>
            </a:r>
            <a:r>
              <a:rPr lang="tr-TR" sz="3200" dirty="0" err="1"/>
              <a:t>Diamond</a:t>
            </a:r>
            <a:r>
              <a:rPr lang="tr-TR" sz="3200" dirty="0"/>
              <a:t> Design</a:t>
            </a:r>
          </a:p>
          <a:p>
            <a:pPr>
              <a:buFont typeface="Wingdings" panose="05000000000000000000" pitchFamily="2" charset="2"/>
              <a:buChar char="v"/>
            </a:pPr>
            <a:r>
              <a:rPr lang="tr-TR" sz="3200" dirty="0" err="1"/>
              <a:t>Round</a:t>
            </a:r>
            <a:r>
              <a:rPr lang="tr-TR" sz="3200" dirty="0"/>
              <a:t> </a:t>
            </a:r>
            <a:r>
              <a:rPr lang="tr-TR" sz="3200" dirty="0" err="1"/>
              <a:t>Geometric</a:t>
            </a:r>
            <a:r>
              <a:rPr lang="tr-TR" sz="3200" dirty="0"/>
              <a:t> Collection </a:t>
            </a:r>
          </a:p>
          <a:p>
            <a:pPr>
              <a:buFont typeface="Wingdings" panose="05000000000000000000" pitchFamily="2" charset="2"/>
              <a:buChar char="v"/>
            </a:pPr>
            <a:r>
              <a:rPr lang="tr-TR" sz="3200" dirty="0" err="1"/>
              <a:t>Round</a:t>
            </a:r>
            <a:r>
              <a:rPr lang="tr-TR" sz="3200" dirty="0"/>
              <a:t> </a:t>
            </a:r>
            <a:r>
              <a:rPr lang="tr-TR" sz="3200" dirty="0" err="1"/>
              <a:t>Shaggy</a:t>
            </a:r>
            <a:r>
              <a:rPr lang="tr-TR" sz="3200" dirty="0"/>
              <a:t> Collection</a:t>
            </a:r>
          </a:p>
        </p:txBody>
      </p:sp>
      <p:pic>
        <p:nvPicPr>
          <p:cNvPr id="7" name="Resim 6">
            <a:extLst>
              <a:ext uri="{FF2B5EF4-FFF2-40B4-BE49-F238E27FC236}">
                <a16:creationId xmlns:a16="http://schemas.microsoft.com/office/drawing/2014/main" id="{46D3B0C4-057F-D3A0-21F5-A25F7ADEF51F}"/>
              </a:ext>
            </a:extLst>
          </p:cNvPr>
          <p:cNvPicPr>
            <a:picLocks noChangeAspect="1"/>
          </p:cNvPicPr>
          <p:nvPr/>
        </p:nvPicPr>
        <p:blipFill>
          <a:blip r:embed="rId2"/>
          <a:stretch>
            <a:fillRect/>
          </a:stretch>
        </p:blipFill>
        <p:spPr>
          <a:xfrm>
            <a:off x="5985459" y="2108201"/>
            <a:ext cx="3682122" cy="3780971"/>
          </a:xfrm>
          <a:prstGeom prst="rect">
            <a:avLst/>
          </a:prstGeom>
        </p:spPr>
      </p:pic>
    </p:spTree>
    <p:extLst>
      <p:ext uri="{BB962C8B-B14F-4D97-AF65-F5344CB8AC3E}">
        <p14:creationId xmlns:p14="http://schemas.microsoft.com/office/powerpoint/2010/main" val="151529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3EB0EA-2EA0-966C-9D9C-A737FFC01E17}"/>
              </a:ext>
            </a:extLst>
          </p:cNvPr>
          <p:cNvSpPr>
            <a:spLocks noGrp="1"/>
          </p:cNvSpPr>
          <p:nvPr>
            <p:ph type="title"/>
          </p:nvPr>
        </p:nvSpPr>
        <p:spPr/>
        <p:txBody>
          <a:bodyPr/>
          <a:lstStyle/>
          <a:p>
            <a:r>
              <a:rPr lang="tr-TR" dirty="0" err="1"/>
              <a:t>Collections</a:t>
            </a:r>
            <a:r>
              <a:rPr lang="tr-TR" dirty="0"/>
              <a:t> Model</a:t>
            </a:r>
          </a:p>
        </p:txBody>
      </p:sp>
      <p:sp>
        <p:nvSpPr>
          <p:cNvPr id="3" name="İçerik Yer Tutucusu 2">
            <a:extLst>
              <a:ext uri="{FF2B5EF4-FFF2-40B4-BE49-F238E27FC236}">
                <a16:creationId xmlns:a16="http://schemas.microsoft.com/office/drawing/2014/main" id="{99F1520E-789B-58B8-9585-2D5257059A62}"/>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tr-TR" sz="2000" dirty="0" err="1"/>
              <a:t>Outdoor</a:t>
            </a:r>
            <a:r>
              <a:rPr lang="tr-TR" sz="2000" dirty="0"/>
              <a:t> </a:t>
            </a:r>
            <a:r>
              <a:rPr lang="tr-TR" sz="2000" dirty="0" err="1"/>
              <a:t>Ecology</a:t>
            </a:r>
            <a:r>
              <a:rPr lang="tr-TR" sz="2000" dirty="0"/>
              <a:t> Collection </a:t>
            </a:r>
          </a:p>
          <a:p>
            <a:pPr>
              <a:buFont typeface="Wingdings" panose="05000000000000000000" pitchFamily="2" charset="2"/>
              <a:buChar char="v"/>
            </a:pPr>
            <a:r>
              <a:rPr lang="tr-TR" sz="2000" dirty="0" err="1"/>
              <a:t>Outdoor</a:t>
            </a:r>
            <a:r>
              <a:rPr lang="tr-TR" sz="2000" dirty="0"/>
              <a:t> Magic Collection </a:t>
            </a:r>
          </a:p>
          <a:p>
            <a:pPr>
              <a:buFont typeface="Wingdings" panose="05000000000000000000" pitchFamily="2" charset="2"/>
              <a:buChar char="v"/>
            </a:pPr>
            <a:r>
              <a:rPr lang="tr-TR" sz="2000" dirty="0" err="1"/>
              <a:t>Oriental</a:t>
            </a:r>
            <a:r>
              <a:rPr lang="tr-TR" sz="2000" dirty="0"/>
              <a:t> Atlas Collection</a:t>
            </a:r>
          </a:p>
          <a:p>
            <a:pPr>
              <a:buFont typeface="Wingdings" panose="05000000000000000000" pitchFamily="2" charset="2"/>
              <a:buChar char="v"/>
            </a:pPr>
            <a:r>
              <a:rPr lang="tr-TR" sz="2000" dirty="0" err="1"/>
              <a:t>Oriental</a:t>
            </a:r>
            <a:r>
              <a:rPr lang="tr-TR" sz="2000" dirty="0"/>
              <a:t> </a:t>
            </a:r>
            <a:r>
              <a:rPr lang="tr-TR" sz="2000" dirty="0" err="1"/>
              <a:t>Caimas</a:t>
            </a:r>
            <a:r>
              <a:rPr lang="tr-TR" sz="2000" dirty="0"/>
              <a:t> Collection </a:t>
            </a:r>
          </a:p>
          <a:p>
            <a:pPr>
              <a:buFont typeface="Wingdings" panose="05000000000000000000" pitchFamily="2" charset="2"/>
              <a:buChar char="v"/>
            </a:pPr>
            <a:r>
              <a:rPr lang="tr-TR" sz="2000" dirty="0" err="1"/>
              <a:t>Oreintal</a:t>
            </a:r>
            <a:r>
              <a:rPr lang="tr-TR" sz="2000" dirty="0"/>
              <a:t> </a:t>
            </a:r>
            <a:r>
              <a:rPr lang="tr-TR" sz="2000" dirty="0" err="1"/>
              <a:t>Carina</a:t>
            </a:r>
            <a:r>
              <a:rPr lang="tr-TR" sz="2000" dirty="0"/>
              <a:t> Collection </a:t>
            </a:r>
          </a:p>
          <a:p>
            <a:pPr>
              <a:buFont typeface="Wingdings" panose="05000000000000000000" pitchFamily="2" charset="2"/>
              <a:buChar char="v"/>
            </a:pPr>
            <a:r>
              <a:rPr lang="tr-TR" sz="2000" dirty="0" err="1"/>
              <a:t>Oriental</a:t>
            </a:r>
            <a:r>
              <a:rPr lang="tr-TR" sz="2000" dirty="0"/>
              <a:t> Lara Collection </a:t>
            </a:r>
          </a:p>
          <a:p>
            <a:pPr>
              <a:buFont typeface="Wingdings" panose="05000000000000000000" pitchFamily="2" charset="2"/>
              <a:buChar char="v"/>
            </a:pPr>
            <a:r>
              <a:rPr lang="tr-TR" sz="2000" dirty="0" err="1"/>
              <a:t>Oriental</a:t>
            </a:r>
            <a:r>
              <a:rPr lang="tr-TR" sz="2000" dirty="0"/>
              <a:t> </a:t>
            </a:r>
            <a:r>
              <a:rPr lang="tr-TR" sz="2000" dirty="0" err="1"/>
              <a:t>Marrakech</a:t>
            </a:r>
            <a:r>
              <a:rPr lang="tr-TR" sz="2000" dirty="0"/>
              <a:t> Collection </a:t>
            </a:r>
          </a:p>
          <a:p>
            <a:pPr>
              <a:buFont typeface="Wingdings" panose="05000000000000000000" pitchFamily="2" charset="2"/>
              <a:buChar char="v"/>
            </a:pPr>
            <a:r>
              <a:rPr lang="tr-TR" sz="2000" dirty="0" err="1"/>
              <a:t>Oriental</a:t>
            </a:r>
            <a:r>
              <a:rPr lang="tr-TR" sz="2000" dirty="0"/>
              <a:t> </a:t>
            </a:r>
            <a:r>
              <a:rPr lang="tr-TR" sz="2000" dirty="0" err="1"/>
              <a:t>Montana</a:t>
            </a:r>
            <a:r>
              <a:rPr lang="tr-TR" sz="2000" dirty="0"/>
              <a:t> Collection </a:t>
            </a:r>
          </a:p>
          <a:p>
            <a:endParaRPr lang="tr-TR" dirty="0"/>
          </a:p>
        </p:txBody>
      </p:sp>
      <p:pic>
        <p:nvPicPr>
          <p:cNvPr id="5" name="Resim 4">
            <a:extLst>
              <a:ext uri="{FF2B5EF4-FFF2-40B4-BE49-F238E27FC236}">
                <a16:creationId xmlns:a16="http://schemas.microsoft.com/office/drawing/2014/main" id="{8FA9BB5B-2D82-2F1C-49EF-9E7E639C8B51}"/>
              </a:ext>
            </a:extLst>
          </p:cNvPr>
          <p:cNvPicPr>
            <a:picLocks noChangeAspect="1"/>
          </p:cNvPicPr>
          <p:nvPr/>
        </p:nvPicPr>
        <p:blipFill>
          <a:blip r:embed="rId2"/>
          <a:stretch>
            <a:fillRect/>
          </a:stretch>
        </p:blipFill>
        <p:spPr>
          <a:xfrm>
            <a:off x="6265763" y="2108201"/>
            <a:ext cx="3596527" cy="3577771"/>
          </a:xfrm>
          <a:prstGeom prst="rect">
            <a:avLst/>
          </a:prstGeom>
        </p:spPr>
      </p:pic>
    </p:spTree>
    <p:extLst>
      <p:ext uri="{BB962C8B-B14F-4D97-AF65-F5344CB8AC3E}">
        <p14:creationId xmlns:p14="http://schemas.microsoft.com/office/powerpoint/2010/main" val="3336033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CD0A8A-240F-01E3-A60E-78658DDEB41A}"/>
              </a:ext>
            </a:extLst>
          </p:cNvPr>
          <p:cNvSpPr>
            <a:spLocks noGrp="1"/>
          </p:cNvSpPr>
          <p:nvPr>
            <p:ph type="title"/>
          </p:nvPr>
        </p:nvSpPr>
        <p:spPr/>
        <p:txBody>
          <a:bodyPr/>
          <a:lstStyle/>
          <a:p>
            <a:r>
              <a:rPr lang="tr-TR" dirty="0" err="1"/>
              <a:t>Collections</a:t>
            </a:r>
            <a:r>
              <a:rPr lang="tr-TR" dirty="0"/>
              <a:t> Model</a:t>
            </a:r>
          </a:p>
        </p:txBody>
      </p:sp>
      <p:sp>
        <p:nvSpPr>
          <p:cNvPr id="3" name="İçerik Yer Tutucusu 2">
            <a:extLst>
              <a:ext uri="{FF2B5EF4-FFF2-40B4-BE49-F238E27FC236}">
                <a16:creationId xmlns:a16="http://schemas.microsoft.com/office/drawing/2014/main" id="{282F34E3-833B-A269-EF15-9049F2BF9551}"/>
              </a:ext>
            </a:extLst>
          </p:cNvPr>
          <p:cNvSpPr>
            <a:spLocks noGrp="1"/>
          </p:cNvSpPr>
          <p:nvPr>
            <p:ph idx="1"/>
          </p:nvPr>
        </p:nvSpPr>
        <p:spPr/>
        <p:txBody>
          <a:bodyPr/>
          <a:lstStyle/>
          <a:p>
            <a:pPr>
              <a:lnSpc>
                <a:spcPct val="200000"/>
              </a:lnSpc>
            </a:pPr>
            <a:r>
              <a:rPr lang="tr-TR" i="1" dirty="0" err="1"/>
              <a:t>Totally</a:t>
            </a:r>
            <a:r>
              <a:rPr lang="tr-TR" i="1" dirty="0"/>
              <a:t> </a:t>
            </a:r>
            <a:r>
              <a:rPr lang="tr-TR" i="1" dirty="0" err="1"/>
              <a:t>we</a:t>
            </a:r>
            <a:r>
              <a:rPr lang="tr-TR" i="1" dirty="0"/>
              <a:t> had 16 </a:t>
            </a:r>
            <a:r>
              <a:rPr lang="tr-TR" i="1" dirty="0" err="1"/>
              <a:t>different</a:t>
            </a:r>
            <a:r>
              <a:rPr lang="tr-TR" i="1" dirty="0"/>
              <a:t> </a:t>
            </a:r>
            <a:r>
              <a:rPr lang="tr-TR" i="1" dirty="0" err="1"/>
              <a:t>collections</a:t>
            </a:r>
            <a:r>
              <a:rPr lang="tr-TR" i="1" dirty="0"/>
              <a:t> on </a:t>
            </a:r>
            <a:r>
              <a:rPr lang="tr-TR" i="1" dirty="0" err="1"/>
              <a:t>the</a:t>
            </a:r>
            <a:r>
              <a:rPr lang="tr-TR" i="1" dirty="0"/>
              <a:t> web-site. </a:t>
            </a:r>
            <a:r>
              <a:rPr lang="tr-TR" i="1" dirty="0" err="1"/>
              <a:t>Each</a:t>
            </a:r>
            <a:r>
              <a:rPr lang="tr-TR" i="1" dirty="0"/>
              <a:t> of </a:t>
            </a:r>
            <a:r>
              <a:rPr lang="tr-TR" i="1" dirty="0" err="1"/>
              <a:t>them</a:t>
            </a:r>
            <a:r>
              <a:rPr lang="tr-TR" i="1" dirty="0"/>
              <a:t> had </a:t>
            </a:r>
            <a:r>
              <a:rPr lang="tr-TR" i="1" dirty="0" err="1"/>
              <a:t>different</a:t>
            </a:r>
            <a:r>
              <a:rPr lang="tr-TR" i="1" dirty="0"/>
              <a:t> </a:t>
            </a:r>
            <a:r>
              <a:rPr lang="tr-TR" i="1" dirty="0" err="1"/>
              <a:t>patterns</a:t>
            </a:r>
            <a:r>
              <a:rPr lang="tr-TR" i="1" dirty="0"/>
              <a:t>. </a:t>
            </a:r>
            <a:r>
              <a:rPr lang="tr-TR" i="1" dirty="0" err="1"/>
              <a:t>The</a:t>
            </a:r>
            <a:r>
              <a:rPr lang="tr-TR" i="1" dirty="0"/>
              <a:t> model </a:t>
            </a:r>
            <a:r>
              <a:rPr lang="tr-TR" i="1" dirty="0" err="1"/>
              <a:t>was</a:t>
            </a:r>
            <a:r>
              <a:rPr lang="tr-TR" i="1" dirty="0"/>
              <a:t> </a:t>
            </a:r>
            <a:r>
              <a:rPr lang="tr-TR" i="1" dirty="0" err="1"/>
              <a:t>based</a:t>
            </a:r>
            <a:r>
              <a:rPr lang="tr-TR" i="1" dirty="0"/>
              <a:t> on </a:t>
            </a:r>
            <a:r>
              <a:rPr lang="tr-TR" i="1" dirty="0" err="1"/>
              <a:t>the</a:t>
            </a:r>
            <a:r>
              <a:rPr lang="tr-TR" i="1" dirty="0"/>
              <a:t> </a:t>
            </a:r>
            <a:r>
              <a:rPr lang="tr-TR" i="1" dirty="0" err="1"/>
              <a:t>patterns</a:t>
            </a:r>
            <a:r>
              <a:rPr lang="tr-TR" i="1" dirty="0"/>
              <a:t> </a:t>
            </a:r>
            <a:r>
              <a:rPr lang="tr-TR" i="1" dirty="0" err="1"/>
              <a:t>which</a:t>
            </a:r>
            <a:r>
              <a:rPr lang="tr-TR" i="1" dirty="0"/>
              <a:t> </a:t>
            </a:r>
            <a:r>
              <a:rPr lang="tr-TR" i="1" dirty="0" err="1"/>
              <a:t>the</a:t>
            </a:r>
            <a:r>
              <a:rPr lang="tr-TR" i="1" dirty="0"/>
              <a:t> </a:t>
            </a:r>
            <a:r>
              <a:rPr lang="tr-TR" i="1" dirty="0" err="1"/>
              <a:t>carpets</a:t>
            </a:r>
            <a:r>
              <a:rPr lang="tr-TR" i="1" dirty="0"/>
              <a:t> had. </a:t>
            </a:r>
            <a:r>
              <a:rPr lang="tr-TR" i="1" dirty="0" err="1"/>
              <a:t>After</a:t>
            </a:r>
            <a:r>
              <a:rPr lang="tr-TR" i="1" dirty="0"/>
              <a:t> </a:t>
            </a:r>
            <a:r>
              <a:rPr lang="tr-TR" i="1" dirty="0" err="1"/>
              <a:t>building</a:t>
            </a:r>
            <a:r>
              <a:rPr lang="tr-TR" i="1" dirty="0"/>
              <a:t> </a:t>
            </a:r>
            <a:r>
              <a:rPr lang="tr-TR" i="1" dirty="0" err="1"/>
              <a:t>the</a:t>
            </a:r>
            <a:r>
              <a:rPr lang="tr-TR" i="1" dirty="0"/>
              <a:t> model, </a:t>
            </a:r>
            <a:r>
              <a:rPr lang="tr-TR" i="1" dirty="0" err="1"/>
              <a:t>comparing</a:t>
            </a:r>
            <a:r>
              <a:rPr lang="tr-TR" i="1" dirty="0"/>
              <a:t> </a:t>
            </a:r>
            <a:r>
              <a:rPr lang="tr-TR" i="1" dirty="0" err="1"/>
              <a:t>to</a:t>
            </a:r>
            <a:r>
              <a:rPr lang="tr-TR" i="1" dirty="0"/>
              <a:t> </a:t>
            </a:r>
            <a:r>
              <a:rPr lang="tr-TR" i="1" dirty="0" err="1"/>
              <a:t>color</a:t>
            </a:r>
            <a:r>
              <a:rPr lang="tr-TR" i="1" dirty="0"/>
              <a:t> model, </a:t>
            </a:r>
            <a:r>
              <a:rPr lang="tr-TR" i="1" dirty="0" err="1"/>
              <a:t>this</a:t>
            </a:r>
            <a:r>
              <a:rPr lang="tr-TR" i="1" dirty="0"/>
              <a:t> model put </a:t>
            </a:r>
            <a:r>
              <a:rPr lang="tr-TR" i="1" dirty="0" err="1"/>
              <a:t>much</a:t>
            </a:r>
            <a:r>
              <a:rPr lang="tr-TR" i="1" dirty="0"/>
              <a:t> </a:t>
            </a:r>
            <a:r>
              <a:rPr lang="tr-TR" i="1" dirty="0" err="1"/>
              <a:t>reliable</a:t>
            </a:r>
            <a:r>
              <a:rPr lang="tr-TR" i="1" dirty="0"/>
              <a:t> </a:t>
            </a:r>
            <a:r>
              <a:rPr lang="tr-TR" i="1" dirty="0" err="1"/>
              <a:t>results</a:t>
            </a:r>
            <a:r>
              <a:rPr lang="tr-TR" i="1" dirty="0"/>
              <a:t> </a:t>
            </a:r>
            <a:r>
              <a:rPr lang="tr-TR" i="1" dirty="0" err="1"/>
              <a:t>out</a:t>
            </a:r>
            <a:r>
              <a:rPr lang="tr-TR" i="1" dirty="0"/>
              <a:t>. </a:t>
            </a:r>
          </a:p>
        </p:txBody>
      </p:sp>
    </p:spTree>
    <p:extLst>
      <p:ext uri="{BB962C8B-B14F-4D97-AF65-F5344CB8AC3E}">
        <p14:creationId xmlns:p14="http://schemas.microsoft.com/office/powerpoint/2010/main" val="283126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CE7B86-8FC4-041B-C8CE-809B1BDD74F9}"/>
              </a:ext>
            </a:extLst>
          </p:cNvPr>
          <p:cNvSpPr>
            <a:spLocks noGrp="1"/>
          </p:cNvSpPr>
          <p:nvPr>
            <p:ph type="title"/>
          </p:nvPr>
        </p:nvSpPr>
        <p:spPr/>
        <p:txBody>
          <a:bodyPr/>
          <a:lstStyle/>
          <a:p>
            <a:r>
              <a:rPr lang="en-US" sz="4800" b="1" kern="150" dirty="0">
                <a:effectLst/>
                <a:latin typeface="Liberation Serif"/>
                <a:ea typeface="NSimSun" panose="02010609030101010101" pitchFamily="49" charset="-122"/>
                <a:cs typeface="Arial" panose="020B0604020202020204" pitchFamily="34" charset="0"/>
              </a:rPr>
              <a:t>Classification of Rugs based on Styles</a:t>
            </a:r>
            <a:br>
              <a:rPr lang="tr-TR" sz="4800" kern="150" dirty="0">
                <a:effectLst/>
                <a:latin typeface="Liberation Serif"/>
                <a:ea typeface="NSimSun" panose="02010609030101010101" pitchFamily="49" charset="-122"/>
                <a:cs typeface="Arial" panose="020B0604020202020204" pitchFamily="34" charset="0"/>
              </a:rPr>
            </a:br>
            <a:endParaRPr lang="tr-TR" dirty="0"/>
          </a:p>
        </p:txBody>
      </p:sp>
      <p:sp>
        <p:nvSpPr>
          <p:cNvPr id="3" name="İçerik Yer Tutucusu 2">
            <a:extLst>
              <a:ext uri="{FF2B5EF4-FFF2-40B4-BE49-F238E27FC236}">
                <a16:creationId xmlns:a16="http://schemas.microsoft.com/office/drawing/2014/main" id="{FAD75099-C897-AD26-D6FB-A5ADDA8688D9}"/>
              </a:ext>
            </a:extLst>
          </p:cNvPr>
          <p:cNvSpPr>
            <a:spLocks noGrp="1"/>
          </p:cNvSpPr>
          <p:nvPr>
            <p:ph idx="1"/>
          </p:nvPr>
        </p:nvSpPr>
        <p:spPr/>
        <p:txBody>
          <a:bodyPr/>
          <a:lstStyle/>
          <a:p>
            <a:r>
              <a:rPr lang="en-US" sz="1800" kern="150" dirty="0">
                <a:effectLst/>
                <a:latin typeface="Liberation Serif"/>
                <a:ea typeface="NSimSun" panose="02010609030101010101" pitchFamily="49" charset="-122"/>
                <a:cs typeface="Arial" panose="020B0604020202020204" pitchFamily="34" charset="0"/>
              </a:rPr>
              <a:t> </a:t>
            </a:r>
            <a:endParaRPr lang="tr-TR" sz="1800" kern="150" dirty="0">
              <a:effectLst/>
              <a:latin typeface="Liberation Serif"/>
              <a:ea typeface="NSimSun" panose="02010609030101010101" pitchFamily="49" charset="-122"/>
              <a:cs typeface="Arial" panose="020B0604020202020204" pitchFamily="34" charset="0"/>
            </a:endParaRPr>
          </a:p>
          <a:p>
            <a:r>
              <a:rPr lang="en-US" sz="1800" kern="150" dirty="0">
                <a:effectLst/>
                <a:latin typeface="Liberation Serif"/>
                <a:ea typeface="NSimSun" panose="02010609030101010101" pitchFamily="49" charset="-122"/>
                <a:cs typeface="Arial" panose="020B0604020202020204" pitchFamily="34" charset="0"/>
              </a:rPr>
              <a:t>In this model, we applied </a:t>
            </a:r>
            <a:r>
              <a:rPr lang="en-US" sz="1800" i="1" kern="150" dirty="0">
                <a:effectLst/>
                <a:latin typeface="Liberation Serif"/>
                <a:ea typeface="NSimSun" panose="02010609030101010101" pitchFamily="49" charset="-122"/>
                <a:cs typeface="Arial" panose="020B0604020202020204" pitchFamily="34" charset="0"/>
              </a:rPr>
              <a:t>YOLOv5</a:t>
            </a:r>
            <a:r>
              <a:rPr lang="en-US" sz="1800" kern="150" dirty="0">
                <a:effectLst/>
                <a:latin typeface="Liberation Serif"/>
                <a:ea typeface="NSimSun" panose="02010609030101010101" pitchFamily="49" charset="-122"/>
                <a:cs typeface="Arial" panose="020B0604020202020204" pitchFamily="34" charset="0"/>
              </a:rPr>
              <a:t> to classify rugs based on the styles defined on the company’s website. Among them we selected 8 classes:</a:t>
            </a:r>
            <a:endParaRPr lang="tr-TR" sz="1800" kern="150" dirty="0">
              <a:effectLst/>
              <a:latin typeface="Liberation Serif"/>
              <a:ea typeface="NSimSun" panose="02010609030101010101" pitchFamily="49" charset="-122"/>
              <a:cs typeface="Arial" panose="020B0604020202020204" pitchFamily="34" charset="0"/>
            </a:endParaRPr>
          </a:p>
          <a:p>
            <a:r>
              <a:rPr lang="en-US" sz="1800" kern="150" dirty="0">
                <a:effectLst/>
                <a:latin typeface="Liberation Serif"/>
                <a:ea typeface="NSimSun" panose="02010609030101010101" pitchFamily="49" charset="-122"/>
                <a:cs typeface="Arial" panose="020B0604020202020204" pitchFamily="34" charset="0"/>
              </a:rPr>
              <a:t>1-Bordered				5-Oriental</a:t>
            </a:r>
            <a:endParaRPr lang="tr-TR" sz="1800" kern="150" dirty="0">
              <a:effectLst/>
              <a:latin typeface="Liberation Serif"/>
              <a:ea typeface="NSimSun" panose="02010609030101010101" pitchFamily="49" charset="-122"/>
              <a:cs typeface="Arial" panose="020B0604020202020204" pitchFamily="34" charset="0"/>
            </a:endParaRPr>
          </a:p>
          <a:p>
            <a:r>
              <a:rPr lang="en-US" sz="1800" kern="150" dirty="0">
                <a:effectLst/>
                <a:latin typeface="Liberation Serif"/>
                <a:ea typeface="NSimSun" panose="02010609030101010101" pitchFamily="49" charset="-122"/>
                <a:cs typeface="Arial" panose="020B0604020202020204" pitchFamily="34" charset="0"/>
              </a:rPr>
              <a:t>2-Doormats				6-Round</a:t>
            </a:r>
            <a:endParaRPr lang="tr-TR" sz="1800" kern="150" dirty="0">
              <a:effectLst/>
              <a:latin typeface="Liberation Serif"/>
              <a:ea typeface="NSimSun" panose="02010609030101010101" pitchFamily="49" charset="-122"/>
              <a:cs typeface="Arial" panose="020B0604020202020204" pitchFamily="34" charset="0"/>
            </a:endParaRPr>
          </a:p>
          <a:p>
            <a:r>
              <a:rPr lang="en-US" sz="1800" kern="150" dirty="0">
                <a:effectLst/>
                <a:latin typeface="Liberation Serif"/>
                <a:ea typeface="NSimSun" panose="02010609030101010101" pitchFamily="49" charset="-122"/>
                <a:cs typeface="Arial" panose="020B0604020202020204" pitchFamily="34" charset="0"/>
              </a:rPr>
              <a:t>3-Faux Fur				7-Shaggy</a:t>
            </a:r>
            <a:endParaRPr lang="tr-TR" sz="1800" kern="150" dirty="0">
              <a:effectLst/>
              <a:latin typeface="Liberation Serif"/>
              <a:ea typeface="NSimSun" panose="02010609030101010101" pitchFamily="49" charset="-122"/>
              <a:cs typeface="Arial" panose="020B0604020202020204" pitchFamily="34" charset="0"/>
            </a:endParaRPr>
          </a:p>
          <a:p>
            <a:r>
              <a:rPr lang="en-US" sz="1800" kern="150" dirty="0">
                <a:effectLst/>
                <a:latin typeface="Liberation Serif"/>
                <a:ea typeface="NSimSun" panose="02010609030101010101" pitchFamily="49" charset="-122"/>
                <a:cs typeface="Arial" panose="020B0604020202020204" pitchFamily="34" charset="0"/>
              </a:rPr>
              <a:t>4-Geometric				8-Striped</a:t>
            </a:r>
            <a:endParaRPr lang="tr-TR" sz="1800" kern="150" dirty="0">
              <a:effectLst/>
              <a:latin typeface="Liberation Serif"/>
              <a:ea typeface="NSimSun" panose="02010609030101010101" pitchFamily="49" charset="-122"/>
              <a:cs typeface="Arial" panose="020B0604020202020204" pitchFamily="34" charset="0"/>
            </a:endParaRPr>
          </a:p>
          <a:p>
            <a:endParaRPr lang="tr-TR" dirty="0"/>
          </a:p>
        </p:txBody>
      </p:sp>
    </p:spTree>
    <p:extLst>
      <p:ext uri="{BB962C8B-B14F-4D97-AF65-F5344CB8AC3E}">
        <p14:creationId xmlns:p14="http://schemas.microsoft.com/office/powerpoint/2010/main" val="123425823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8167768_TF22712842_Win32.potx" id="{010B36C3-25ED-4140-8F24-5F460D6F3AAB}" vid="{5F5002A1-1F80-4A6A-96DB-FFC18B749069}"/>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İstatistik odağı</Template>
  <TotalTime>99</TotalTime>
  <Words>374</Words>
  <Application>Microsoft Office PowerPoint</Application>
  <PresentationFormat>Geniş ekran</PresentationFormat>
  <Paragraphs>68</Paragraphs>
  <Slides>21</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21</vt:i4>
      </vt:variant>
    </vt:vector>
  </HeadingPairs>
  <TitlesOfParts>
    <vt:vector size="28" baseType="lpstr">
      <vt:lpstr>Arial</vt:lpstr>
      <vt:lpstr>Bookman Old Style</vt:lpstr>
      <vt:lpstr>Calibri</vt:lpstr>
      <vt:lpstr>Franklin Gothic Book</vt:lpstr>
      <vt:lpstr>Liberation Serif</vt:lpstr>
      <vt:lpstr>Wingdings</vt:lpstr>
      <vt:lpstr>1_RetrospectVTI</vt:lpstr>
      <vt:lpstr>Sprint 3</vt:lpstr>
      <vt:lpstr>What is YOLO ? </vt:lpstr>
      <vt:lpstr>Our YOLO models</vt:lpstr>
      <vt:lpstr>Color Model Result</vt:lpstr>
      <vt:lpstr>Color Model Result</vt:lpstr>
      <vt:lpstr>Collections Model</vt:lpstr>
      <vt:lpstr>Collections Model</vt:lpstr>
      <vt:lpstr>Collections Model</vt:lpstr>
      <vt:lpstr>Classification of Rugs based on Styles </vt:lpstr>
      <vt:lpstr>Classification of Rugs based on Styles</vt:lpstr>
      <vt:lpstr>Product Analysis</vt:lpstr>
      <vt:lpstr>First 5 ItemCategory on Montly Basis</vt:lpstr>
      <vt:lpstr>Distribution of Orders during the Day</vt:lpstr>
      <vt:lpstr>Orders by Categories</vt:lpstr>
      <vt:lpstr>Return Quantity on Online Shops</vt:lpstr>
      <vt:lpstr>Return Reason by Category</vt:lpstr>
      <vt:lpstr>Return Category by ItemTitle</vt:lpstr>
      <vt:lpstr>Most Popular Models and Revenue</vt:lpstr>
      <vt:lpstr>Market Basket Analysis</vt:lpstr>
      <vt:lpstr>Apriori Model</vt:lpstr>
      <vt:lpstr>Apriori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dc:title>
  <dc:creator>Orhan DAĞ</dc:creator>
  <cp:lastModifiedBy>Orhan DAĞ</cp:lastModifiedBy>
  <cp:revision>5</cp:revision>
  <dcterms:created xsi:type="dcterms:W3CDTF">2023-01-28T18:54:31Z</dcterms:created>
  <dcterms:modified xsi:type="dcterms:W3CDTF">2023-01-30T16:04:58Z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